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73"/>
  </p:notesMasterIdLst>
  <p:handoutMasterIdLst>
    <p:handoutMasterId r:id="rId74"/>
  </p:handoutMasterIdLst>
  <p:sldIdLst>
    <p:sldId id="380" r:id="rId2"/>
    <p:sldId id="558" r:id="rId3"/>
    <p:sldId id="355" r:id="rId4"/>
    <p:sldId id="385" r:id="rId5"/>
    <p:sldId id="502" r:id="rId6"/>
    <p:sldId id="503" r:id="rId7"/>
    <p:sldId id="504" r:id="rId8"/>
    <p:sldId id="505" r:id="rId9"/>
    <p:sldId id="506" r:id="rId10"/>
    <p:sldId id="266" r:id="rId11"/>
    <p:sldId id="353" r:id="rId12"/>
    <p:sldId id="343" r:id="rId13"/>
    <p:sldId id="347" r:id="rId14"/>
    <p:sldId id="349" r:id="rId15"/>
    <p:sldId id="350" r:id="rId16"/>
    <p:sldId id="559" r:id="rId17"/>
    <p:sldId id="507" r:id="rId18"/>
    <p:sldId id="508" r:id="rId19"/>
    <p:sldId id="509" r:id="rId20"/>
    <p:sldId id="552" r:id="rId21"/>
    <p:sldId id="510" r:id="rId22"/>
    <p:sldId id="1088" r:id="rId23"/>
    <p:sldId id="545" r:id="rId24"/>
    <p:sldId id="546" r:id="rId25"/>
    <p:sldId id="514" r:id="rId26"/>
    <p:sldId id="515" r:id="rId27"/>
    <p:sldId id="542" r:id="rId28"/>
    <p:sldId id="544" r:id="rId29"/>
    <p:sldId id="553" r:id="rId30"/>
    <p:sldId id="547" r:id="rId31"/>
    <p:sldId id="560" r:id="rId32"/>
    <p:sldId id="443" r:id="rId33"/>
    <p:sldId id="369" r:id="rId34"/>
    <p:sldId id="445" r:id="rId35"/>
    <p:sldId id="446" r:id="rId36"/>
    <p:sldId id="511" r:id="rId37"/>
    <p:sldId id="512" r:id="rId38"/>
    <p:sldId id="557" r:id="rId39"/>
    <p:sldId id="539" r:id="rId40"/>
    <p:sldId id="519" r:id="rId41"/>
    <p:sldId id="516" r:id="rId42"/>
    <p:sldId id="517" r:id="rId43"/>
    <p:sldId id="518" r:id="rId44"/>
    <p:sldId id="520" r:id="rId45"/>
    <p:sldId id="548" r:id="rId46"/>
    <p:sldId id="561" r:id="rId47"/>
    <p:sldId id="521" r:id="rId48"/>
    <p:sldId id="550" r:id="rId49"/>
    <p:sldId id="562" r:id="rId50"/>
    <p:sldId id="522" r:id="rId51"/>
    <p:sldId id="523" r:id="rId52"/>
    <p:sldId id="524" r:id="rId53"/>
    <p:sldId id="525" r:id="rId54"/>
    <p:sldId id="526" r:id="rId55"/>
    <p:sldId id="527" r:id="rId56"/>
    <p:sldId id="528" r:id="rId57"/>
    <p:sldId id="563" r:id="rId58"/>
    <p:sldId id="529" r:id="rId59"/>
    <p:sldId id="535" r:id="rId60"/>
    <p:sldId id="534" r:id="rId61"/>
    <p:sldId id="530" r:id="rId62"/>
    <p:sldId id="531" r:id="rId63"/>
    <p:sldId id="532" r:id="rId64"/>
    <p:sldId id="533" r:id="rId65"/>
    <p:sldId id="556" r:id="rId66"/>
    <p:sldId id="555" r:id="rId67"/>
    <p:sldId id="551" r:id="rId68"/>
    <p:sldId id="536" r:id="rId69"/>
    <p:sldId id="549" r:id="rId70"/>
    <p:sldId id="554" r:id="rId71"/>
    <p:sldId id="537" r:id="rId7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FF00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208" autoAdjust="0"/>
    <p:restoredTop sz="95038" autoAdjust="0"/>
  </p:normalViewPr>
  <p:slideViewPr>
    <p:cSldViewPr snapToGrid="0">
      <p:cViewPr varScale="1">
        <p:scale>
          <a:sx n="74" d="100"/>
          <a:sy n="74" d="100"/>
        </p:scale>
        <p:origin x="58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60EC9-AA1B-47A0-BCD9-F0C884D514D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4E71D-64BB-4E2F-94B8-BD9ECD7AF8BE}">
      <dgm:prSet/>
      <dgm:spPr/>
      <dgm:t>
        <a:bodyPr/>
        <a:lstStyle/>
        <a:p>
          <a:r>
            <a:rPr lang="en-US" u="none" dirty="0"/>
            <a:t>Summary:</a:t>
          </a:r>
        </a:p>
      </dgm:t>
    </dgm:pt>
    <dgm:pt modelId="{777BEFFA-B9A8-490A-A89A-29DC1A926926}" type="parTrans" cxnId="{1E725041-1CDF-4EB9-B704-315F81AB1E3C}">
      <dgm:prSet/>
      <dgm:spPr/>
      <dgm:t>
        <a:bodyPr/>
        <a:lstStyle/>
        <a:p>
          <a:endParaRPr lang="en-US"/>
        </a:p>
      </dgm:t>
    </dgm:pt>
    <dgm:pt modelId="{DE5070CD-1E06-478B-A75D-46A2791BD542}" type="sibTrans" cxnId="{1E725041-1CDF-4EB9-B704-315F81AB1E3C}">
      <dgm:prSet/>
      <dgm:spPr/>
      <dgm:t>
        <a:bodyPr/>
        <a:lstStyle/>
        <a:p>
          <a:endParaRPr lang="en-US"/>
        </a:p>
      </dgm:t>
    </dgm:pt>
    <dgm:pt modelId="{F709E633-A3E4-42F8-97F7-8509CB5DB9E5}">
      <dgm:prSet/>
      <dgm:spPr/>
      <dgm:t>
        <a:bodyPr/>
        <a:lstStyle/>
        <a:p>
          <a:r>
            <a:rPr lang="en-US" dirty="0"/>
            <a:t>Layer 2 addressing</a:t>
          </a:r>
        </a:p>
      </dgm:t>
    </dgm:pt>
    <dgm:pt modelId="{ECA8A23F-B7B5-45E6-87D0-DFBAC5864A23}" type="parTrans" cxnId="{AC457434-8BFC-4CCE-B9D1-5A4A51C9D580}">
      <dgm:prSet/>
      <dgm:spPr/>
      <dgm:t>
        <a:bodyPr/>
        <a:lstStyle/>
        <a:p>
          <a:endParaRPr lang="en-US"/>
        </a:p>
      </dgm:t>
    </dgm:pt>
    <dgm:pt modelId="{C0E98F61-8519-417B-9BB9-36B3A8E6C81B}" type="sibTrans" cxnId="{AC457434-8BFC-4CCE-B9D1-5A4A51C9D580}">
      <dgm:prSet/>
      <dgm:spPr/>
      <dgm:t>
        <a:bodyPr/>
        <a:lstStyle/>
        <a:p>
          <a:endParaRPr lang="en-US"/>
        </a:p>
      </dgm:t>
    </dgm:pt>
    <dgm:pt modelId="{393DC210-5092-45BE-B654-39CD9851E8D6}">
      <dgm:prSet/>
      <dgm:spPr/>
      <dgm:t>
        <a:bodyPr/>
        <a:lstStyle/>
        <a:p>
          <a:r>
            <a:rPr lang="en-US"/>
            <a:t>Layer 2 General Security Issues</a:t>
          </a:r>
        </a:p>
      </dgm:t>
    </dgm:pt>
    <dgm:pt modelId="{A040DF99-D9FB-4DA9-AFB6-B93270D092A0}" type="parTrans" cxnId="{F2A7A368-D0C7-49FE-AE22-0363DB1CF9B7}">
      <dgm:prSet/>
      <dgm:spPr/>
      <dgm:t>
        <a:bodyPr/>
        <a:lstStyle/>
        <a:p>
          <a:endParaRPr lang="en-US"/>
        </a:p>
      </dgm:t>
    </dgm:pt>
    <dgm:pt modelId="{3AF91248-13A1-4A1C-AB3C-A8491CDA15FE}" type="sibTrans" cxnId="{F2A7A368-D0C7-49FE-AE22-0363DB1CF9B7}">
      <dgm:prSet/>
      <dgm:spPr/>
      <dgm:t>
        <a:bodyPr/>
        <a:lstStyle/>
        <a:p>
          <a:endParaRPr lang="en-US"/>
        </a:p>
      </dgm:t>
    </dgm:pt>
    <dgm:pt modelId="{B2606858-0DB2-4006-8FFA-3D0FC8D2F3CA}">
      <dgm:prSet/>
      <dgm:spPr/>
      <dgm:t>
        <a:bodyPr/>
        <a:lstStyle/>
        <a:p>
          <a:r>
            <a:rPr lang="en-US" dirty="0"/>
            <a:t>Wired L2 Security issues (802.3)</a:t>
          </a:r>
        </a:p>
      </dgm:t>
    </dgm:pt>
    <dgm:pt modelId="{8B38D39C-8AD9-49B7-BBE4-FEAE8787E216}" type="parTrans" cxnId="{093FAAAF-E1FE-46DA-A015-E307456985BD}">
      <dgm:prSet/>
      <dgm:spPr/>
      <dgm:t>
        <a:bodyPr/>
        <a:lstStyle/>
        <a:p>
          <a:endParaRPr lang="en-US"/>
        </a:p>
      </dgm:t>
    </dgm:pt>
    <dgm:pt modelId="{90AC162E-8F41-46E8-BF56-49178FD2607F}" type="sibTrans" cxnId="{093FAAAF-E1FE-46DA-A015-E307456985BD}">
      <dgm:prSet/>
      <dgm:spPr/>
      <dgm:t>
        <a:bodyPr/>
        <a:lstStyle/>
        <a:p>
          <a:endParaRPr lang="en-US"/>
        </a:p>
      </dgm:t>
    </dgm:pt>
    <dgm:pt modelId="{6F9F7BAA-87F2-44E3-B582-8B1572B46236}">
      <dgm:prSet/>
      <dgm:spPr/>
      <dgm:t>
        <a:bodyPr/>
        <a:lstStyle/>
        <a:p>
          <a:r>
            <a:rPr lang="en-US" dirty="0"/>
            <a:t>Wireless L2 Security issues (802.11)</a:t>
          </a:r>
        </a:p>
      </dgm:t>
    </dgm:pt>
    <dgm:pt modelId="{C1E63ACC-06A4-4AD8-8923-71647EFB19C8}" type="parTrans" cxnId="{3417A63B-DC62-48CB-81E6-3398E070BD5C}">
      <dgm:prSet/>
      <dgm:spPr/>
      <dgm:t>
        <a:bodyPr/>
        <a:lstStyle/>
        <a:p>
          <a:endParaRPr lang="en-US"/>
        </a:p>
      </dgm:t>
    </dgm:pt>
    <dgm:pt modelId="{D6515645-63A6-4D5A-B922-5B441FE95096}" type="sibTrans" cxnId="{3417A63B-DC62-48CB-81E6-3398E070BD5C}">
      <dgm:prSet/>
      <dgm:spPr/>
      <dgm:t>
        <a:bodyPr/>
        <a:lstStyle/>
        <a:p>
          <a:endParaRPr lang="en-US"/>
        </a:p>
      </dgm:t>
    </dgm:pt>
    <dgm:pt modelId="{8ED445BC-BDF2-4CE2-9126-E45D0B533942}">
      <dgm:prSet/>
      <dgm:spPr/>
      <dgm:t>
        <a:bodyPr/>
        <a:lstStyle/>
        <a:p>
          <a:r>
            <a:rPr lang="en-US" dirty="0"/>
            <a:t>Layer 2 protocol recap</a:t>
          </a:r>
          <a:endParaRPr lang="en-US" b="1" i="0" dirty="0"/>
        </a:p>
      </dgm:t>
    </dgm:pt>
    <dgm:pt modelId="{6CECFD98-7E77-4CAF-ADC7-3F42872788F2}" type="parTrans" cxnId="{C78A4444-750B-49A9-950F-1A02140D16AF}">
      <dgm:prSet/>
      <dgm:spPr/>
      <dgm:t>
        <a:bodyPr/>
        <a:lstStyle/>
        <a:p>
          <a:endParaRPr lang="it-IT"/>
        </a:p>
      </dgm:t>
    </dgm:pt>
    <dgm:pt modelId="{A336153D-4AF3-45EA-B926-16DC0186FE36}" type="sibTrans" cxnId="{C78A4444-750B-49A9-950F-1A02140D16AF}">
      <dgm:prSet/>
      <dgm:spPr/>
      <dgm:t>
        <a:bodyPr/>
        <a:lstStyle/>
        <a:p>
          <a:endParaRPr lang="it-IT"/>
        </a:p>
      </dgm:t>
    </dgm:pt>
    <dgm:pt modelId="{B218A155-AD80-4EF0-AC7D-72D4064C0008}" type="pres">
      <dgm:prSet presAssocID="{7A360EC9-AA1B-47A0-BCD9-F0C884D514D1}" presName="linear" presStyleCnt="0">
        <dgm:presLayoutVars>
          <dgm:animLvl val="lvl"/>
          <dgm:resizeHandles val="exact"/>
        </dgm:presLayoutVars>
      </dgm:prSet>
      <dgm:spPr/>
    </dgm:pt>
    <dgm:pt modelId="{EBD07AB7-FEC8-4B66-9D65-0172C7170C62}" type="pres">
      <dgm:prSet presAssocID="{03B4E71D-64BB-4E2F-94B8-BD9ECD7AF8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776A70-B999-49B5-99F0-438C2C9CA5EC}" type="pres">
      <dgm:prSet presAssocID="{03B4E71D-64BB-4E2F-94B8-BD9ECD7AF8BE}" presName="childText" presStyleLbl="revTx" presStyleIdx="0" presStyleCnt="1" custLinFactNeighborY="14437">
        <dgm:presLayoutVars>
          <dgm:bulletEnabled val="1"/>
        </dgm:presLayoutVars>
      </dgm:prSet>
      <dgm:spPr/>
    </dgm:pt>
  </dgm:ptLst>
  <dgm:cxnLst>
    <dgm:cxn modelId="{3EBD9E04-18F7-4CAE-A365-F89129538D91}" type="presOf" srcId="{F709E633-A3E4-42F8-97F7-8509CB5DB9E5}" destId="{69776A70-B999-49B5-99F0-438C2C9CA5EC}" srcOrd="0" destOrd="1" presId="urn:microsoft.com/office/officeart/2005/8/layout/vList2"/>
    <dgm:cxn modelId="{AC457434-8BFC-4CCE-B9D1-5A4A51C9D580}" srcId="{03B4E71D-64BB-4E2F-94B8-BD9ECD7AF8BE}" destId="{F709E633-A3E4-42F8-97F7-8509CB5DB9E5}" srcOrd="1" destOrd="0" parTransId="{ECA8A23F-B7B5-45E6-87D0-DFBAC5864A23}" sibTransId="{C0E98F61-8519-417B-9BB9-36B3A8E6C81B}"/>
    <dgm:cxn modelId="{3417A63B-DC62-48CB-81E6-3398E070BD5C}" srcId="{03B4E71D-64BB-4E2F-94B8-BD9ECD7AF8BE}" destId="{6F9F7BAA-87F2-44E3-B582-8B1572B46236}" srcOrd="4" destOrd="0" parTransId="{C1E63ACC-06A4-4AD8-8923-71647EFB19C8}" sibTransId="{D6515645-63A6-4D5A-B922-5B441FE95096}"/>
    <dgm:cxn modelId="{1E725041-1CDF-4EB9-B704-315F81AB1E3C}" srcId="{7A360EC9-AA1B-47A0-BCD9-F0C884D514D1}" destId="{03B4E71D-64BB-4E2F-94B8-BD9ECD7AF8BE}" srcOrd="0" destOrd="0" parTransId="{777BEFFA-B9A8-490A-A89A-29DC1A926926}" sibTransId="{DE5070CD-1E06-478B-A75D-46A2791BD542}"/>
    <dgm:cxn modelId="{C78A4444-750B-49A9-950F-1A02140D16AF}" srcId="{03B4E71D-64BB-4E2F-94B8-BD9ECD7AF8BE}" destId="{8ED445BC-BDF2-4CE2-9126-E45D0B533942}" srcOrd="0" destOrd="0" parTransId="{6CECFD98-7E77-4CAF-ADC7-3F42872788F2}" sibTransId="{A336153D-4AF3-45EA-B926-16DC0186FE36}"/>
    <dgm:cxn modelId="{F2A7A368-D0C7-49FE-AE22-0363DB1CF9B7}" srcId="{03B4E71D-64BB-4E2F-94B8-BD9ECD7AF8BE}" destId="{393DC210-5092-45BE-B654-39CD9851E8D6}" srcOrd="2" destOrd="0" parTransId="{A040DF99-D9FB-4DA9-AFB6-B93270D092A0}" sibTransId="{3AF91248-13A1-4A1C-AB3C-A8491CDA15FE}"/>
    <dgm:cxn modelId="{0138AA73-BFA4-4E25-A8DC-ED728997567F}" type="presOf" srcId="{8ED445BC-BDF2-4CE2-9126-E45D0B533942}" destId="{69776A70-B999-49B5-99F0-438C2C9CA5EC}" srcOrd="0" destOrd="0" presId="urn:microsoft.com/office/officeart/2005/8/layout/vList2"/>
    <dgm:cxn modelId="{C793C756-ED78-4810-8759-CFDDAD21183F}" type="presOf" srcId="{B2606858-0DB2-4006-8FFA-3D0FC8D2F3CA}" destId="{69776A70-B999-49B5-99F0-438C2C9CA5EC}" srcOrd="0" destOrd="3" presId="urn:microsoft.com/office/officeart/2005/8/layout/vList2"/>
    <dgm:cxn modelId="{08B22477-5F3E-4318-BF53-52C2C1858D72}" type="presOf" srcId="{03B4E71D-64BB-4E2F-94B8-BD9ECD7AF8BE}" destId="{EBD07AB7-FEC8-4B66-9D65-0172C7170C62}" srcOrd="0" destOrd="0" presId="urn:microsoft.com/office/officeart/2005/8/layout/vList2"/>
    <dgm:cxn modelId="{005D9758-0788-4039-81A3-ECAED7D69601}" type="presOf" srcId="{7A360EC9-AA1B-47A0-BCD9-F0C884D514D1}" destId="{B218A155-AD80-4EF0-AC7D-72D4064C0008}" srcOrd="0" destOrd="0" presId="urn:microsoft.com/office/officeart/2005/8/layout/vList2"/>
    <dgm:cxn modelId="{AD746B80-5F3C-411D-AE94-C1364511CF28}" type="presOf" srcId="{393DC210-5092-45BE-B654-39CD9851E8D6}" destId="{69776A70-B999-49B5-99F0-438C2C9CA5EC}" srcOrd="0" destOrd="2" presId="urn:microsoft.com/office/officeart/2005/8/layout/vList2"/>
    <dgm:cxn modelId="{093FAAAF-E1FE-46DA-A015-E307456985BD}" srcId="{03B4E71D-64BB-4E2F-94B8-BD9ECD7AF8BE}" destId="{B2606858-0DB2-4006-8FFA-3D0FC8D2F3CA}" srcOrd="3" destOrd="0" parTransId="{8B38D39C-8AD9-49B7-BBE4-FEAE8787E216}" sibTransId="{90AC162E-8F41-46E8-BF56-49178FD2607F}"/>
    <dgm:cxn modelId="{DA653FF3-7C3D-4369-BEC7-A6B6CD1AFB30}" type="presOf" srcId="{6F9F7BAA-87F2-44E3-B582-8B1572B46236}" destId="{69776A70-B999-49B5-99F0-438C2C9CA5EC}" srcOrd="0" destOrd="4" presId="urn:microsoft.com/office/officeart/2005/8/layout/vList2"/>
    <dgm:cxn modelId="{8761F32B-F1E8-4C98-8E69-3A9624780596}" type="presParOf" srcId="{B218A155-AD80-4EF0-AC7D-72D4064C0008}" destId="{EBD07AB7-FEC8-4B66-9D65-0172C7170C62}" srcOrd="0" destOrd="0" presId="urn:microsoft.com/office/officeart/2005/8/layout/vList2"/>
    <dgm:cxn modelId="{F1F585F0-EE6B-4DFA-A66C-189A0CE3D3A6}" type="presParOf" srcId="{B218A155-AD80-4EF0-AC7D-72D4064C0008}" destId="{69776A70-B999-49B5-99F0-438C2C9CA5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400" dirty="0" err="1"/>
            <a:t>Each</a:t>
          </a:r>
          <a:r>
            <a:rPr lang="it-IT" sz="1400" dirty="0"/>
            <a:t> </a:t>
          </a:r>
          <a:r>
            <a:rPr lang="it-IT" sz="1400" dirty="0" err="1"/>
            <a:t>level</a:t>
          </a:r>
          <a:r>
            <a:rPr lang="it-IT" sz="1400" dirty="0"/>
            <a:t> </a:t>
          </a:r>
          <a:r>
            <a:rPr lang="it-IT" sz="1400" dirty="0" err="1"/>
            <a:t>has</a:t>
          </a:r>
          <a:r>
            <a:rPr lang="it-IT" sz="1400" dirty="0"/>
            <a:t> </a:t>
          </a:r>
          <a:r>
            <a:rPr lang="it-IT" sz="1400" dirty="0" err="1"/>
            <a:t>its</a:t>
          </a:r>
          <a:r>
            <a:rPr lang="it-IT" sz="1400" dirty="0"/>
            <a:t> </a:t>
          </a:r>
          <a:r>
            <a:rPr lang="it-IT" sz="1400" dirty="0" err="1"/>
            <a:t>own</a:t>
          </a:r>
          <a:r>
            <a:rPr lang="it-IT" sz="1400" dirty="0"/>
            <a:t> </a:t>
          </a:r>
          <a:r>
            <a:rPr lang="it-IT" sz="1400" b="1" dirty="0"/>
            <a:t>packet data </a:t>
          </a:r>
          <a:r>
            <a:rPr lang="it-IT" sz="1400" b="1" dirty="0" err="1"/>
            <a:t>unit</a:t>
          </a:r>
          <a:r>
            <a:rPr lang="it-IT" sz="1400" b="1" dirty="0"/>
            <a:t> format (PDU format)</a:t>
          </a:r>
          <a:br>
            <a:rPr lang="it-IT" sz="14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Addresses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07AB7-FEC8-4B66-9D65-0172C7170C62}">
      <dsp:nvSpPr>
        <dsp:cNvPr id="0" name=""/>
        <dsp:cNvSpPr/>
      </dsp:nvSpPr>
      <dsp:spPr>
        <a:xfrm>
          <a:off x="0" y="85261"/>
          <a:ext cx="539336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none" kern="1200" dirty="0"/>
            <a:t>Summary:</a:t>
          </a:r>
        </a:p>
      </dsp:txBody>
      <dsp:txXfrm>
        <a:off x="43321" y="128582"/>
        <a:ext cx="5306719" cy="800803"/>
      </dsp:txXfrm>
    </dsp:sp>
    <dsp:sp modelId="{69776A70-B999-49B5-99F0-438C2C9CA5EC}">
      <dsp:nvSpPr>
        <dsp:cNvPr id="0" name=""/>
        <dsp:cNvSpPr/>
      </dsp:nvSpPr>
      <dsp:spPr>
        <a:xfrm>
          <a:off x="0" y="1057968"/>
          <a:ext cx="5393361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protocol recap</a:t>
          </a:r>
          <a:endParaRPr lang="en-US" sz="2900" b="1" i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Layer 2 addressing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Layer 2 General Security Issues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Wired L2 Security issues (802.3)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Wireless L2 Security issues (802.11)</a:t>
          </a:r>
        </a:p>
      </dsp:txBody>
      <dsp:txXfrm>
        <a:off x="0" y="1057968"/>
        <a:ext cx="5393361" cy="329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3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level</a:t>
          </a:r>
          <a:r>
            <a:rPr lang="it-IT" sz="1400" kern="1200" dirty="0"/>
            <a:t> </a:t>
          </a:r>
          <a:r>
            <a:rPr lang="it-IT" sz="1400" kern="1200" dirty="0" err="1"/>
            <a:t>has</a:t>
          </a:r>
          <a:r>
            <a:rPr lang="it-IT" sz="1400" kern="1200" dirty="0"/>
            <a:t> </a:t>
          </a:r>
          <a:r>
            <a:rPr lang="it-IT" sz="1400" kern="1200" dirty="0" err="1"/>
            <a:t>its</a:t>
          </a:r>
          <a:r>
            <a:rPr lang="it-IT" sz="1400" kern="1200" dirty="0"/>
            <a:t> </a:t>
          </a:r>
          <a:r>
            <a:rPr lang="it-IT" sz="1400" kern="1200" dirty="0" err="1"/>
            <a:t>own</a:t>
          </a:r>
          <a:r>
            <a:rPr lang="it-IT" sz="1400" kern="1200" dirty="0"/>
            <a:t> </a:t>
          </a:r>
          <a:r>
            <a:rPr lang="it-IT" sz="1400" b="1" kern="1200" dirty="0"/>
            <a:t>packet data </a:t>
          </a:r>
          <a:r>
            <a:rPr lang="it-IT" sz="1400" b="1" kern="1200" dirty="0" err="1"/>
            <a:t>unit</a:t>
          </a:r>
          <a:r>
            <a:rPr lang="it-IT" sz="1400" b="1" kern="1200" dirty="0"/>
            <a:t> format (PDU format)</a:t>
          </a:r>
          <a:br>
            <a:rPr lang="it-IT" sz="14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Addresses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12" y="53712"/>
        <a:ext cx="4796267" cy="99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fld id="{854E7AF2-85B3-4992-A637-714FED42A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fld id="{DC33D78F-F86D-4F88-A636-AC4ED9057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7DF16EA-0A52-40AC-8032-1A8A6703EF69}" type="slidenum">
              <a:rPr lang="en-US" u="none" smtClean="0">
                <a:latin typeface="Times New Roman" pitchFamily="18" charset="0"/>
              </a:rPr>
              <a:pPr/>
              <a:t>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B0C8D56-C17E-4E7D-8A59-6A9176951023}" type="slidenum">
              <a:rPr lang="en-US" u="none" smtClean="0">
                <a:latin typeface="Times New Roman" pitchFamily="18" charset="0"/>
              </a:rPr>
              <a:pPr/>
              <a:t>12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271A37B-45C7-4402-B86A-1EF307ABDBE7}" type="slidenum">
              <a:rPr lang="en-US" u="none" smtClean="0">
                <a:latin typeface="Times New Roman" pitchFamily="18" charset="0"/>
              </a:rPr>
              <a:pPr/>
              <a:t>13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CF2CBE0-7884-4BB4-A07D-0ADCD9756332}" type="slidenum">
              <a:rPr lang="en-US" u="none" smtClean="0">
                <a:latin typeface="Times New Roman" pitchFamily="18" charset="0"/>
              </a:rPr>
              <a:pPr/>
              <a:t>14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6816901-B5B8-493F-9265-4A62EF986631}" type="slidenum">
              <a:rPr lang="en-US" u="none" smtClean="0">
                <a:latin typeface="Times New Roman" pitchFamily="18" charset="0"/>
              </a:rPr>
              <a:pPr/>
              <a:t>15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/>
              <a:t>appare datagramma (nel datagramma deve apparire indirizzo mittente e destinatario)</a:t>
            </a:r>
          </a:p>
          <a:p>
            <a:pPr marL="228600" indent="-228600"/>
            <a:r>
              <a:rPr 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/>
              <a:t>4.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5E4976-0AB0-4A1C-AB27-85BCE51F49E7}" type="slidenum">
              <a:rPr lang="it-IT" altLang="it-IT"/>
              <a:pPr/>
              <a:t>23</a:t>
            </a:fld>
            <a:endParaRPr lang="it-IT" altLang="it-IT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302DB-34E1-41E1-9832-CAC6779F9D93}" type="slidenum">
              <a:rPr lang="it-IT" altLang="it-IT"/>
              <a:pPr/>
              <a:t>24</a:t>
            </a:fld>
            <a:endParaRPr lang="it-IT" altLang="it-IT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474C-6495-48F1-9E5B-A8443BD4EE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26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341CFC-0A13-46DC-8656-0DCBBCFB966F}" type="slidenum">
              <a:rPr lang="it-IT" altLang="it-IT"/>
              <a:pPr/>
              <a:t>27</a:t>
            </a:fld>
            <a:endParaRPr lang="it-IT" altLang="it-IT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42F7E-4824-40BC-8F0F-6B2C27E762D6}" type="slidenum">
              <a:rPr lang="it-IT" altLang="it-IT"/>
              <a:pPr/>
              <a:t>28</a:t>
            </a:fld>
            <a:endParaRPr lang="it-IT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D1F41E-3474-4B84-AC90-E0AA638B5608}" type="slidenum">
              <a:rPr lang="it-IT" altLang="it-IT"/>
              <a:pPr/>
              <a:t>30</a:t>
            </a:fld>
            <a:endParaRPr lang="it-IT" altLang="it-IT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B9A284A-8FE5-448B-9155-9A4A09452E5A}" type="slidenum">
              <a:rPr lang="en-US" u="none" smtClean="0">
                <a:latin typeface="Times New Roman" pitchFamily="18" charset="0"/>
              </a:rPr>
              <a:pPr/>
              <a:t>32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F2331E1-0365-4E3A-A278-9A9E12F99E63}" type="slidenum">
              <a:rPr lang="en-US" u="none" smtClean="0">
                <a:latin typeface="Times New Roman" pitchFamily="18" charset="0"/>
              </a:rPr>
              <a:pPr/>
              <a:t>33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8F889-9370-4A8D-B973-BD416D0F06A6}" type="slidenum">
              <a:rPr lang="en-US" u="none" smtClean="0">
                <a:latin typeface="Times New Roman" pitchFamily="18" charset="0"/>
              </a:rPr>
              <a:pPr/>
              <a:t>34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AC286C6-7E43-48E5-918B-3CBA8F5A93E6}" type="slidenum">
              <a:rPr lang="en-US" u="none" smtClean="0">
                <a:latin typeface="Times New Roman" pitchFamily="18" charset="0"/>
              </a:rPr>
              <a:pPr/>
              <a:t>35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6ED3-6F4A-49DC-AB55-AD17DC6CB92A}" type="slidenum">
              <a:rPr lang="en-US"/>
              <a:pPr/>
              <a:t>5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651C8-8DE4-47D4-B443-C3E2C29FE8E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it-IT"/>
              <a:t>animazione.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3D78F-F86D-4F88-A636-AC4ED905718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80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80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486B6FD-5FBE-460E-B3BF-3B738E287CBB}" type="slidenum">
              <a:rPr lang="en-US" u="none" smtClean="0">
                <a:latin typeface="Times New Roman" pitchFamily="18" charset="0"/>
              </a:rPr>
              <a:pPr/>
              <a:t>40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DB1D4716-82E4-40D3-888D-B9D994E0D8B6}" type="slidenum">
              <a:rPr lang="en-US" u="none" smtClean="0">
                <a:latin typeface="Times New Roman" pitchFamily="18" charset="0"/>
              </a:rPr>
              <a:pPr/>
              <a:t>41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201696E0-46CC-4968-8C4F-301321106B52}" type="slidenum">
              <a:rPr lang="en-US" u="none" smtClean="0">
                <a:latin typeface="Times New Roman" pitchFamily="18" charset="0"/>
              </a:rPr>
              <a:pPr/>
              <a:t>42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86864E0-2F79-40F7-A82A-55B96634E4A3}" type="slidenum">
              <a:rPr lang="en-US" u="none" smtClean="0">
                <a:latin typeface="Times New Roman" pitchFamily="18" charset="0"/>
              </a:rPr>
              <a:pPr/>
              <a:t>43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2902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902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883" indent="-285725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2898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05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217" indent="-228580" defTabSz="966702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0B444F26-C878-445E-89C3-A982A2E202CB}" type="slidenum">
              <a:rPr lang="en-US" u="none" smtClean="0">
                <a:latin typeface="Times New Roman" pitchFamily="18" charset="0"/>
              </a:rPr>
              <a:pPr/>
              <a:t>44</a:t>
            </a:fld>
            <a:endParaRPr lang="en-US" u="none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47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BD0EE-7AB3-4A4E-8CBF-71A5E06321F5}" type="slidenum">
              <a:rPr lang="en-US"/>
              <a:pPr/>
              <a:t>6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876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79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6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97ED-1FB7-443F-ADBF-ABE21E1D10B7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18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71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A649F-7DC4-43FF-83CB-3F27DC058C89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1D72-6D7B-48E8-9280-099D819065A1}" type="slidenum">
              <a:rPr lang="en-US"/>
              <a:pPr/>
              <a:t>9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86D0F27-8731-4C35-8410-54B58CE29495}" type="slidenum">
              <a:rPr lang="en-US" u="none" smtClean="0">
                <a:latin typeface="Times New Roman" pitchFamily="18" charset="0"/>
              </a:rPr>
              <a:pPr/>
              <a:t>10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/>
              <a:t>animazione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F3FDCC89-A402-49B2-B1EF-CDF0D30FAC9E}" type="slidenum">
              <a:rPr lang="en-US" u="none" smtClean="0">
                <a:latin typeface="Times New Roman" pitchFamily="18" charset="0"/>
              </a:rPr>
              <a:pPr/>
              <a:t>11</a:t>
            </a:fld>
            <a:endParaRPr lang="en-US" u="none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9FC49F73-0371-4713-9AA3-EDC6BD8D2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AD14E35B-8E93-44EB-AFB1-A77E92489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0601520E-D8D9-47E2-8ADC-FA6DA4F7C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169679E-8DEA-48C8-AB92-97EDD203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55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E23C16C-CAF7-4F86-89B2-3189CF5EC3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F1A0F6F2-0460-46D1-BC74-70FCE14903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8AEA5A6-34C6-43D2-BBC3-E5546DB32E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87E42F6C-9C1E-448F-9D6A-27DD13C14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1193FC7-C796-4D19-B35B-8291749BFB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2309528-A8F1-4EEC-89CD-D1ECD78890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5B616A8D-D7F3-4A7B-94CA-A8032D0849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8B70EA1F-3CD3-4892-99A0-BE9F0BD909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diagramData" Target="../diagrams/data2.xml"/><Relationship Id="rId12" Type="http://schemas.openxmlformats.org/officeDocument/2006/relationships/customXml" Target="../ink/ink1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microsoft.com/office/2007/relationships/diagramDrawing" Target="../diagrams/drawing2.xml"/><Relationship Id="rId5" Type="http://schemas.openxmlformats.org/officeDocument/2006/relationships/image" Target="../media/image2.wmf"/><Relationship Id="rId15" Type="http://schemas.openxmlformats.org/officeDocument/2006/relationships/customXml" Target="../ink/ink2.xml"/><Relationship Id="rId10" Type="http://schemas.openxmlformats.org/officeDocument/2006/relationships/diagramColors" Target="../diagrams/colors2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2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5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5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derlab.net/projects/WPA-tabl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gle.net/gps/gps/Sta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656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Link Layer SECURITY</a:t>
            </a:r>
            <a:endParaRPr lang="en-US"/>
          </a:p>
        </p:txBody>
      </p: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7007B71C-D5C3-43CB-90D2-2D30067DC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r="4897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410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74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5-</a:t>
            </a:r>
            <a:fld id="{E9A80677-A868-4FBA-8ADC-D5E1B0FDD6C6}" type="slidenum">
              <a:rPr lang="en-US" u="non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1</a:t>
            </a:fld>
            <a:endParaRPr lang="en-US" u="non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15" name="Rectangle 3">
            <a:extLst>
              <a:ext uri="{FF2B5EF4-FFF2-40B4-BE49-F238E27FC236}">
                <a16:creationId xmlns:a16="http://schemas.microsoft.com/office/drawing/2014/main" id="{A82A9AF8-B2A3-4677-A493-99F77F997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04911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r>
              <a:rPr lang="en-US" sz="3200" dirty="0"/>
              <a:t>LINK TYPES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dirty="0"/>
              <a:t>Two fundamental types: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Point-to-point (physical or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PPP, </a:t>
            </a:r>
            <a:r>
              <a:rPr lang="en-US" sz="2000" dirty="0" err="1"/>
              <a:t>PPPoA</a:t>
            </a:r>
            <a:r>
              <a:rPr lang="en-US" sz="2000" dirty="0"/>
              <a:t>, </a:t>
            </a:r>
            <a:r>
              <a:rPr lang="en-US" sz="2000" dirty="0" err="1"/>
              <a:t>PPPoE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broadcast</a:t>
            </a:r>
            <a:r>
              <a:rPr lang="en-US" sz="2400" dirty="0"/>
              <a:t> (shared medium: space, wires, also virtual)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Ethernet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802.11 wireless LAN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802.1q (Virtual LANs)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Broadcast links are evidently a challenge for confidentiality and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841DDA2-DD89-48B7-80C8-296C86FCCBFD}" type="slidenum">
              <a:rPr lang="en-US" u="none" smtClean="0">
                <a:latin typeface="Arial" charset="0"/>
              </a:rPr>
              <a:pPr/>
              <a:t>10</a:t>
            </a:fld>
            <a:endParaRPr lang="en-US" u="none">
              <a:latin typeface="Arial" charset="0"/>
            </a:endParaRPr>
          </a:p>
        </p:txBody>
      </p:sp>
      <p:pic>
        <p:nvPicPr>
          <p:cNvPr id="167940" name="Picture 4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4410076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STRUCTURE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Addresses:</a:t>
            </a:r>
            <a:r>
              <a:rPr lang="en-US" sz="2400" dirty="0"/>
              <a:t> 6 bytes</a:t>
            </a:r>
          </a:p>
          <a:p>
            <a:pPr lvl="1"/>
            <a:r>
              <a:rPr lang="en-US" sz="2000" dirty="0"/>
              <a:t>NICs process incoming frames only if </a:t>
            </a:r>
            <a:r>
              <a:rPr lang="en-US" sz="2000" dirty="0" err="1"/>
              <a:t>Dst</a:t>
            </a:r>
            <a:r>
              <a:rPr lang="en-US" sz="2000" dirty="0"/>
              <a:t> MAC corresponds to the NICs MAC, or to a broadcast address (</a:t>
            </a:r>
            <a:r>
              <a:rPr lang="en-US" sz="2000" dirty="0" err="1"/>
              <a:t>ff:ff:ff:ff:ff:ff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Otherwise a NIC </a:t>
            </a:r>
            <a:r>
              <a:rPr lang="en-US" sz="2000" b="1" dirty="0"/>
              <a:t>should</a:t>
            </a:r>
            <a:r>
              <a:rPr lang="en-US" sz="2000" dirty="0"/>
              <a:t> discard the incoming frame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code of transported layer 3 protocol (e.g. IP, IPv6, IPX and others were and are possible)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checked by receiver. Frame should be discarded if CRC not corresponding. Not cryptographic. Can be counterfeited.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8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68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3F93FB50-5A44-46A5-A886-1073F45836E5}" type="slidenum">
              <a:rPr lang="en-US" u="none" smtClean="0">
                <a:latin typeface="Arial" charset="0"/>
              </a:rPr>
              <a:pPr/>
              <a:t>11</a:t>
            </a:fld>
            <a:endParaRPr lang="en-US" u="none">
              <a:latin typeface="Arial" charset="0"/>
            </a:endParaRPr>
          </a:p>
        </p:txBody>
      </p:sp>
      <p:pic>
        <p:nvPicPr>
          <p:cNvPr id="36870" name="Picture 4" descr="552 Ethernet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20" y="526224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 vs IP addresses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dirty="0"/>
              <a:t>IP addresses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Valid among layer 3 nodes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MAC addresses: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 only within current link. Do not need configuration.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Supposedly “Hardwired” within NICs.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Cannot be used</a:t>
            </a:r>
            <a:r>
              <a:rPr lang="en-US" dirty="0">
                <a:solidFill>
                  <a:schemeClr val="accent2"/>
                </a:solidFill>
              </a:rPr>
              <a:t> for authenticating stations. </a:t>
            </a:r>
            <a:r>
              <a:rPr lang="en-US" b="1" dirty="0">
                <a:solidFill>
                  <a:schemeClr val="accent2"/>
                </a:solidFill>
              </a:rPr>
              <a:t>Cannot be used </a:t>
            </a:r>
            <a:r>
              <a:rPr lang="en-US" dirty="0">
                <a:solidFill>
                  <a:schemeClr val="accent2"/>
                </a:solidFill>
              </a:rPr>
              <a:t>for managing Layer 2 </a:t>
            </a:r>
            <a:r>
              <a:rPr lang="en-US" b="1" dirty="0">
                <a:solidFill>
                  <a:schemeClr val="accent2"/>
                </a:solidFill>
              </a:rPr>
              <a:t>ACLs</a:t>
            </a:r>
          </a:p>
          <a:p>
            <a:pPr>
              <a:buFont typeface="ZapfDingbats" pitchFamily="8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8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378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C6C5DDF-4453-45E7-93E9-CB5940F3E00A}" type="slidenum">
              <a:rPr lang="en-US" u="none" smtClean="0">
                <a:latin typeface="Arial" charset="0"/>
              </a:rPr>
              <a:pPr/>
              <a:t>12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r>
              <a:rPr lang="en-US" sz="3600"/>
              <a:t>ARP: Address Resolution Protocol</a:t>
            </a:r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Any station on a link handles an  </a:t>
            </a:r>
            <a:r>
              <a:rPr lang="en-US" dirty="0">
                <a:solidFill>
                  <a:srgbClr val="FF0000"/>
                </a:solidFill>
              </a:rPr>
              <a:t>ARP </a:t>
            </a:r>
            <a:r>
              <a:rPr lang="en-US" dirty="0"/>
              <a:t>table</a:t>
            </a:r>
          </a:p>
          <a:p>
            <a:pPr>
              <a:lnSpc>
                <a:spcPct val="90000"/>
              </a:lnSpc>
            </a:pPr>
            <a:r>
              <a:rPr lang="en-US" dirty="0"/>
              <a:t>ARP Table: IP/MAC address triples 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&lt; IP address; MAC address; TTL&gt;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dirty="0"/>
              <a:t>TTL: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Time To Live, in msec</a:t>
            </a:r>
          </a:p>
        </p:txBody>
      </p:sp>
      <p:sp>
        <p:nvSpPr>
          <p:cNvPr id="409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09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EF34EA43-6C6F-41FD-BDA3-9D72975A9DAF}" type="slidenum">
              <a:rPr lang="en-US" u="none" smtClean="0">
                <a:latin typeface="Arial" charset="0"/>
              </a:rPr>
              <a:pPr/>
              <a:t>13</a:t>
            </a:fld>
            <a:endParaRPr lang="en-US" u="none">
              <a:latin typeface="Arial" charset="0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1754189" y="1487489"/>
            <a:ext cx="4349631" cy="1277937"/>
            <a:chOff x="297" y="3336"/>
            <a:chExt cx="2792" cy="805"/>
          </a:xfrm>
        </p:grpSpPr>
        <p:sp>
          <p:nvSpPr>
            <p:cNvPr id="40997" name="Text Box 6"/>
            <p:cNvSpPr txBox="1">
              <a:spLocks noChangeArrowheads="1"/>
            </p:cNvSpPr>
            <p:nvPr/>
          </p:nvSpPr>
          <p:spPr bwMode="auto">
            <a:xfrm>
              <a:off x="390" y="3380"/>
              <a:ext cx="269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Needed when a host must be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reached at layer 2. </a:t>
              </a:r>
            </a:p>
            <a:p>
              <a:r>
                <a:rPr lang="en-US" sz="20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Conversion IP -&gt; MAC needed</a:t>
              </a:r>
            </a:p>
          </p:txBody>
        </p:sp>
        <p:sp>
          <p:nvSpPr>
            <p:cNvPr id="40998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aphicFrame>
        <p:nvGraphicFramePr>
          <p:cNvPr id="4096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74860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5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Freeform 10"/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2301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6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84498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7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6029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8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4"/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3" name="Rectangle 15"/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4330700" y="3389313"/>
            <a:ext cx="2002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1A-2F-BB-76-09-AD</a:t>
            </a: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4908550" y="4943475"/>
            <a:ext cx="1978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58-23-D7-FA-20-B0</a:t>
            </a:r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4445001" y="5651500"/>
            <a:ext cx="1966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0C-C4-11-6F-E3-98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87" name="Text Box 29"/>
          <p:cNvSpPr txBox="1">
            <a:spLocks noChangeArrowheads="1"/>
          </p:cNvSpPr>
          <p:nvPr/>
        </p:nvSpPr>
        <p:spPr bwMode="auto">
          <a:xfrm>
            <a:off x="1524000" y="4833938"/>
            <a:ext cx="1958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71-65-F7-2B-08-53</a:t>
            </a:r>
          </a:p>
        </p:txBody>
      </p:sp>
      <p:sp>
        <p:nvSpPr>
          <p:cNvPr id="40988" name="Text Box 30"/>
          <p:cNvSpPr txBox="1">
            <a:spLocks noChangeArrowheads="1"/>
          </p:cNvSpPr>
          <p:nvPr/>
        </p:nvSpPr>
        <p:spPr bwMode="auto">
          <a:xfrm>
            <a:off x="3536950" y="4435476"/>
            <a:ext cx="888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  LAN</a:t>
            </a:r>
          </a:p>
        </p:txBody>
      </p:sp>
      <p:sp>
        <p:nvSpPr>
          <p:cNvPr id="40989" name="Text Box 31"/>
          <p:cNvSpPr txBox="1">
            <a:spLocks noChangeArrowheads="1"/>
          </p:cNvSpPr>
          <p:nvPr/>
        </p:nvSpPr>
        <p:spPr bwMode="auto">
          <a:xfrm>
            <a:off x="1754189" y="37909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237.196.7.23</a:t>
            </a:r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1" name="Text Box 33"/>
          <p:cNvSpPr txBox="1">
            <a:spLocks noChangeArrowheads="1"/>
          </p:cNvSpPr>
          <p:nvPr/>
        </p:nvSpPr>
        <p:spPr bwMode="auto">
          <a:xfrm>
            <a:off x="4468814" y="29908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237.196.7.78</a:t>
            </a:r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4" name="Text Box 36"/>
          <p:cNvSpPr txBox="1">
            <a:spLocks noChangeArrowheads="1"/>
          </p:cNvSpPr>
          <p:nvPr/>
        </p:nvSpPr>
        <p:spPr bwMode="auto">
          <a:xfrm>
            <a:off x="4968875" y="3890963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237.196.7.14</a:t>
            </a:r>
          </a:p>
        </p:txBody>
      </p:sp>
      <p:sp>
        <p:nvSpPr>
          <p:cNvPr id="40995" name="Line 38"/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996" name="Text Box 39"/>
          <p:cNvSpPr txBox="1">
            <a:spLocks noChangeArrowheads="1"/>
          </p:cNvSpPr>
          <p:nvPr/>
        </p:nvSpPr>
        <p:spPr bwMode="auto">
          <a:xfrm>
            <a:off x="2422526" y="5861050"/>
            <a:ext cx="14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400" u="none">
                <a:latin typeface="Verdana" panose="020B0604030504040204" pitchFamily="34" charset="0"/>
                <a:ea typeface="Verdana" panose="020B0604030504040204" pitchFamily="34" charset="0"/>
              </a:rPr>
              <a:t>237.196.7.88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Routing between two LANs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>
            <a:normAutofit fontScale="6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A needs to contact B via 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  Assume A knows B’s IP address.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 ha due </a:t>
            </a:r>
            <a:r>
              <a:rPr lang="en-US" sz="2400" dirty="0" err="1"/>
              <a:t>tabelle</a:t>
            </a:r>
            <a:r>
              <a:rPr lang="en-US" sz="2400" dirty="0"/>
              <a:t> ARP, </a:t>
            </a:r>
            <a:r>
              <a:rPr lang="en-US" sz="2400" dirty="0" err="1"/>
              <a:t>una</a:t>
            </a:r>
            <a:r>
              <a:rPr lang="en-US" sz="2400" dirty="0"/>
              <a:t> per </a:t>
            </a:r>
            <a:r>
              <a:rPr lang="en-US" sz="2400" dirty="0" err="1"/>
              <a:t>dominio</a:t>
            </a:r>
            <a:r>
              <a:rPr lang="en-US" sz="2400" dirty="0"/>
              <a:t> di </a:t>
            </a:r>
            <a:r>
              <a:rPr lang="en-US" sz="2400" dirty="0" err="1"/>
              <a:t>collisione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routing table at source Host, find router 111.111.111.110</a:t>
            </a:r>
          </a:p>
          <a:p>
            <a:r>
              <a:rPr lang="en-US" dirty="0"/>
              <a:t>In ARP table at source, find MAC address E6-E9-00-17-BB-4B,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0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30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97DD1D9A-28E1-4361-AB07-2DEB72F98727}" type="slidenum">
              <a:rPr lang="en-US" u="none" smtClean="0">
                <a:latin typeface="Arial" charset="0"/>
              </a:rPr>
              <a:pPr/>
              <a:t>14</a:t>
            </a:fld>
            <a:endParaRPr lang="en-US" u="none">
              <a:latin typeface="Arial" charset="0"/>
            </a:endParaRPr>
          </a:p>
        </p:txBody>
      </p:sp>
      <p:pic>
        <p:nvPicPr>
          <p:cNvPr id="43012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 originates  datagram D, A -&gt;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Is B in the same LAN? NO. Routing is needed via 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R’s MAC address is needed. ARP is the recipe!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 is embedded in a frame F. Note that F goes from MAC A-&gt; MAC R, but D refers IP A -&gt; IP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received F, extracts D, sees B IP, and understands that B is within LAN2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uses ARP for having the MAC address of B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 creates a frame F2, and sends it to B. F2 contains D (unchanged) but at layer 2 the conversation if between R and B.</a:t>
            </a:r>
          </a:p>
        </p:txBody>
      </p:sp>
      <p:sp>
        <p:nvSpPr>
          <p:cNvPr id="440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40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CD102004-F98A-4950-9463-D7BDD85A2D93}" type="slidenum">
              <a:rPr lang="en-US" u="none" smtClean="0">
                <a:latin typeface="Arial" charset="0"/>
              </a:rPr>
              <a:pPr/>
              <a:t>15</a:t>
            </a:fld>
            <a:endParaRPr lang="en-US" u="none">
              <a:latin typeface="Arial" charset="0"/>
            </a:endParaRPr>
          </a:p>
        </p:txBody>
      </p:sp>
      <p:pic>
        <p:nvPicPr>
          <p:cNvPr id="4403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B</a:t>
            </a:r>
            <a:endParaRPr lang="en-US" u="none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A</a:t>
            </a:r>
            <a:endParaRPr lang="en-US" u="none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u="none">
                <a:solidFill>
                  <a:srgbClr val="FF0000"/>
                </a:solidFill>
              </a:rPr>
              <a:t>R</a:t>
            </a:r>
            <a:endParaRPr lang="en-US" u="none"/>
          </a:p>
        </p:txBody>
      </p:sp>
      <p:pic>
        <p:nvPicPr>
          <p:cNvPr id="402463" name="Picture 31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5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4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8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8AF3-FB4A-4023-90A8-E379D2F4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General L2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F053-F61A-435E-AA0F-B2122154E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EAF3B56-90AF-45AC-A2DE-C1FF04B1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r="187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3B77-9E12-4F0E-B1D4-7A1C4B2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16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F809-8AFF-4BD6-8ABD-DFDBB989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25130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6" y="1142984"/>
            <a:ext cx="5429288" cy="25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3" y="3786190"/>
            <a:ext cx="583865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mitm</a:t>
            </a:r>
            <a:endParaRPr lang="it-IT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0" y="2071678"/>
            <a:ext cx="7186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9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6046-9617-42E2-8436-B0C76EC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Layer 2 links work: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A1F8-4920-4254-B9B1-68587B4A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2D6ED-8855-4C12-8A7A-8DDAE17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4B63-D59C-4BE7-AE5D-6EEE3F48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5-</a:t>
            </a:r>
            <a:fld id="{8E23C16C-CAF7-4F86-89B2-3189CF5EC31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10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824-37B1-48E8-AAEA-F52A354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 IP Conflict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3937-0AAA-4529-BFCB-A9DA022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684BF-6D7A-410A-8C22-FEB3146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3D920D-EE95-49C6-9164-D2B354C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1" y="1095983"/>
            <a:ext cx="8000300" cy="5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Countermeasures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Watching</a:t>
            </a: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ARP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ARP </a:t>
            </a:r>
            <a:r>
              <a:rPr lang="it-IT" dirty="0" err="1"/>
              <a:t>Jamming</a:t>
            </a:r>
            <a:endParaRPr lang="it-IT" dirty="0"/>
          </a:p>
          <a:p>
            <a:r>
              <a:rPr lang="it-IT" dirty="0"/>
              <a:t>SSL/TLS (</a:t>
            </a:r>
            <a:r>
              <a:rPr lang="it-IT" dirty="0" err="1"/>
              <a:t>but</a:t>
            </a:r>
            <a:r>
              <a:rPr lang="it-IT" dirty="0"/>
              <a:t> works </a:t>
            </a:r>
            <a:r>
              <a:rPr lang="it-IT" dirty="0" err="1"/>
              <a:t>only</a:t>
            </a:r>
            <a:r>
              <a:rPr lang="it-IT" dirty="0"/>
              <a:t> on a per app </a:t>
            </a:r>
            <a:r>
              <a:rPr lang="it-IT" dirty="0" err="1"/>
              <a:t>basis</a:t>
            </a:r>
            <a:r>
              <a:rPr lang="it-IT" dirty="0"/>
              <a:t>)</a:t>
            </a:r>
          </a:p>
          <a:p>
            <a:r>
              <a:rPr lang="it-IT" dirty="0"/>
              <a:t>VPN </a:t>
            </a:r>
            <a:r>
              <a:rPr lang="it-IT" dirty="0" err="1"/>
              <a:t>technologies</a:t>
            </a:r>
            <a:r>
              <a:rPr lang="it-IT" dirty="0"/>
              <a:t>: IP Sec, </a:t>
            </a:r>
            <a:r>
              <a:rPr lang="it-IT" dirty="0" err="1"/>
              <a:t>Tunnels</a:t>
            </a:r>
            <a:r>
              <a:rPr lang="it-IT" dirty="0"/>
              <a:t>, SSH</a:t>
            </a:r>
          </a:p>
          <a:p>
            <a:r>
              <a:rPr lang="it-IT" dirty="0"/>
              <a:t>User </a:t>
            </a:r>
            <a:r>
              <a:rPr lang="it-IT" dirty="0" err="1"/>
              <a:t>isolation</a:t>
            </a:r>
            <a:r>
              <a:rPr lang="it-IT" dirty="0"/>
              <a:t> (a station can talk to the router 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7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95974" y="1369673"/>
            <a:ext cx="11096157" cy="2317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it “joins” network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support for mobile users who join/leave network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4878C-1BFB-0D4A-B7ED-0141B1F98B2A}"/>
              </a:ext>
            </a:extLst>
          </p:cNvPr>
          <p:cNvSpPr txBox="1">
            <a:spLocks noChangeArrowheads="1"/>
          </p:cNvSpPr>
          <p:nvPr/>
        </p:nvSpPr>
        <p:spPr>
          <a:xfrm>
            <a:off x="869430" y="3920499"/>
            <a:ext cx="11096157" cy="234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broadcasts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discover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responds with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offer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[optional]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requests IP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 sends address: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ack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msg </a:t>
            </a: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6901C4-5463-CC4D-A8BA-E1B660D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FD3B64-4750-48A7-81F1-2450A3DE34D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800"/>
              <a:t>The DHCP requests are made in broadcast mode. </a:t>
            </a:r>
          </a:p>
          <a:p>
            <a:pPr algn="just" eaLnBrk="1" hangingPunct="1">
              <a:defRPr/>
            </a:pPr>
            <a:endParaRPr lang="en-US" sz="2800"/>
          </a:p>
          <a:p>
            <a:pPr algn="just" eaLnBrk="1" hangingPunct="1">
              <a:defRPr/>
            </a:pPr>
            <a:r>
              <a:rPr lang="en-US" sz="2800"/>
              <a:t>If the attacker replies before the real DHCP server it can manipulate:</a:t>
            </a:r>
          </a:p>
          <a:p>
            <a:pPr algn="just" eaLnBrk="1" hangingPunct="1">
              <a:defRPr/>
            </a:pPr>
            <a:endParaRPr lang="en-US" sz="2800"/>
          </a:p>
          <a:p>
            <a:pPr lvl="1" algn="just" eaLnBrk="1" hangingPunct="1">
              <a:defRPr/>
            </a:pPr>
            <a:r>
              <a:rPr lang="en-US" sz="2400"/>
              <a:t>IP address of the victim</a:t>
            </a:r>
          </a:p>
          <a:p>
            <a:pPr lvl="1" algn="just" eaLnBrk="1" hangingPunct="1">
              <a:defRPr/>
            </a:pPr>
            <a:r>
              <a:rPr lang="en-US" sz="2400"/>
              <a:t>GW address assigned to the victim</a:t>
            </a:r>
          </a:p>
          <a:p>
            <a:pPr lvl="1" algn="just" eaLnBrk="1" hangingPunct="1">
              <a:defRPr/>
            </a:pPr>
            <a:r>
              <a:rPr lang="en-US" sz="2400"/>
              <a:t>DNS address</a:t>
            </a:r>
          </a:p>
        </p:txBody>
      </p:sp>
    </p:spTree>
    <p:extLst>
      <p:ext uri="{BB962C8B-B14F-4D97-AF65-F5344CB8AC3E}">
        <p14:creationId xmlns:p14="http://schemas.microsoft.com/office/powerpoint/2010/main" val="246946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BAE9C-6E7E-4B50-9C58-99C067A6BC9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(1)</a:t>
            </a:r>
            <a:br>
              <a:rPr lang="en-US" sz="4000" dirty="0"/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DHCP spoofing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- countermeasures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229600" cy="4533900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detection</a:t>
            </a:r>
            <a:r>
              <a:rPr lang="it-IT" dirty="0"/>
              <a:t> of multiple DHCP </a:t>
            </a:r>
            <a:r>
              <a:rPr lang="it-IT" dirty="0" err="1"/>
              <a:t>replies</a:t>
            </a:r>
            <a:endParaRPr lang="it-IT" dirty="0"/>
          </a:p>
          <a:p>
            <a:pPr algn="just" eaLnBrk="1" hangingPunct="1">
              <a:defRPr/>
            </a:pPr>
            <a:r>
              <a:rPr lang="it-IT" dirty="0">
                <a:solidFill>
                  <a:srgbClr val="92D050"/>
                </a:solidFill>
              </a:rPr>
              <a:t>YES</a:t>
            </a:r>
            <a:r>
              <a:rPr lang="it-IT" dirty="0"/>
              <a:t> – </a:t>
            </a:r>
            <a:r>
              <a:rPr lang="it-IT" dirty="0" err="1"/>
              <a:t>dhcp</a:t>
            </a:r>
            <a:r>
              <a:rPr lang="it-IT" dirty="0"/>
              <a:t> probe</a:t>
            </a:r>
          </a:p>
          <a:p>
            <a:pPr algn="just" eaLnBrk="1" hangingPunct="1">
              <a:defRPr/>
            </a:pPr>
            <a:r>
              <a:rPr lang="it-IT" dirty="0"/>
              <a:t>YES – Switch </a:t>
            </a:r>
            <a:r>
              <a:rPr lang="it-IT" dirty="0" err="1"/>
              <a:t>ACLs</a:t>
            </a:r>
            <a:r>
              <a:rPr lang="it-IT" dirty="0"/>
              <a:t>, DHCP </a:t>
            </a:r>
            <a:r>
              <a:rPr lang="it-IT" dirty="0" err="1"/>
              <a:t>snooping</a:t>
            </a:r>
            <a:endParaRPr lang="it-IT" dirty="0"/>
          </a:p>
          <a:p>
            <a:pPr algn="just" eaLnBrk="1" hangingPunct="1">
              <a:defRPr/>
            </a:pPr>
            <a:r>
              <a:rPr lang="it-IT" dirty="0"/>
              <a:t>YES – DHCP </a:t>
            </a:r>
            <a:r>
              <a:rPr lang="it-IT" dirty="0" err="1"/>
              <a:t>starvator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7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with broadcast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46201"/>
            <a:ext cx="7223125" cy="2511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 err="1"/>
              <a:t>Example</a:t>
            </a:r>
            <a:r>
              <a:rPr lang="it-IT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Fake</a:t>
            </a:r>
            <a:r>
              <a:rPr lang="it-IT" sz="2000" dirty="0"/>
              <a:t> </a:t>
            </a:r>
            <a:r>
              <a:rPr lang="it-IT" sz="2000" dirty="0" err="1"/>
              <a:t>victim’s</a:t>
            </a:r>
            <a:r>
              <a:rPr lang="it-IT" sz="2000" dirty="0"/>
              <a:t> IP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Generate broadcast </a:t>
            </a:r>
            <a:r>
              <a:rPr lang="it-IT" sz="2000" dirty="0" err="1"/>
              <a:t>traffic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</a:t>
            </a:r>
            <a:r>
              <a:rPr lang="it-IT" sz="2000" dirty="0" err="1"/>
              <a:t>fake</a:t>
            </a:r>
            <a:r>
              <a:rPr lang="it-IT" sz="2000" dirty="0"/>
              <a:t> IP.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Answers</a:t>
            </a:r>
            <a:r>
              <a:rPr lang="it-IT" sz="2000" dirty="0"/>
              <a:t> </a:t>
            </a:r>
            <a:r>
              <a:rPr lang="it-IT" sz="2000" dirty="0" err="1"/>
              <a:t>flood</a:t>
            </a:r>
            <a:r>
              <a:rPr lang="it-IT" sz="2000" dirty="0"/>
              <a:t> the </a:t>
            </a:r>
            <a:r>
              <a:rPr lang="it-IT" sz="2000" dirty="0" err="1"/>
              <a:t>victim</a:t>
            </a:r>
            <a:r>
              <a:rPr lang="it-IT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it-IT" sz="2000" dirty="0" err="1"/>
              <a:t>Depending</a:t>
            </a:r>
            <a:r>
              <a:rPr lang="it-IT" sz="2000" dirty="0"/>
              <a:t> on 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attack</a:t>
            </a:r>
            <a:r>
              <a:rPr lang="it-IT" sz="2000" dirty="0"/>
              <a:t>,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 are </a:t>
            </a:r>
            <a:r>
              <a:rPr lang="it-IT" sz="2000" dirty="0" err="1"/>
              <a:t>required</a:t>
            </a: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endParaRPr lang="it-IT" sz="2000" dirty="0"/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2376489" y="4806951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6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9" y="4806951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Segnaposto piè di pagina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Network Layer</a:t>
            </a:r>
          </a:p>
        </p:txBody>
      </p:sp>
      <p:sp>
        <p:nvSpPr>
          <p:cNvPr id="11272" name="Segnaposto numero diapositiva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8B9119C8-7545-443C-B52D-67A101F86A5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1267" name="Object 21"/>
          <p:cNvGraphicFramePr>
            <a:graphicFrameLocks noChangeAspect="1"/>
          </p:cNvGraphicFramePr>
          <p:nvPr/>
        </p:nvGraphicFramePr>
        <p:xfrm>
          <a:off x="4152900" y="5297489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7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297489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22"/>
          <p:cNvGraphicFramePr>
            <a:graphicFrameLocks noChangeAspect="1"/>
          </p:cNvGraphicFramePr>
          <p:nvPr/>
        </p:nvGraphicFramePr>
        <p:xfrm>
          <a:off x="6967539" y="500221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8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9" y="500221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3"/>
          <p:cNvGraphicFramePr>
            <a:graphicFrameLocks noChangeAspect="1"/>
          </p:cNvGraphicFramePr>
          <p:nvPr/>
        </p:nvGraphicFramePr>
        <p:xfrm>
          <a:off x="8034339" y="4310064"/>
          <a:ext cx="10112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9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4339" y="4310064"/>
                        <a:ext cx="1011237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24"/>
          <p:cNvGraphicFramePr>
            <a:graphicFrameLocks noChangeAspect="1"/>
          </p:cNvGraphicFramePr>
          <p:nvPr/>
        </p:nvGraphicFramePr>
        <p:xfrm>
          <a:off x="8943975" y="3508376"/>
          <a:ext cx="10112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0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3975" y="3508376"/>
                        <a:ext cx="1011238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75" name="AutoShape 25"/>
          <p:cNvCxnSpPr>
            <a:cxnSpLocks noChangeShapeType="1"/>
            <a:stCxn id="11281" idx="2"/>
          </p:cNvCxnSpPr>
          <p:nvPr/>
        </p:nvCxnSpPr>
        <p:spPr bwMode="auto">
          <a:xfrm flipH="1">
            <a:off x="4659314" y="4446588"/>
            <a:ext cx="854075" cy="850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6" name="AutoShape 26"/>
          <p:cNvCxnSpPr>
            <a:cxnSpLocks noChangeShapeType="1"/>
            <a:stCxn id="11281" idx="2"/>
          </p:cNvCxnSpPr>
          <p:nvPr/>
        </p:nvCxnSpPr>
        <p:spPr bwMode="auto">
          <a:xfrm flipH="1">
            <a:off x="3387726" y="4446588"/>
            <a:ext cx="2125663" cy="781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7" name="AutoShape 27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5"/>
            <a:ext cx="984250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8" name="AutoShape 28"/>
          <p:cNvCxnSpPr>
            <a:cxnSpLocks noChangeShapeType="1"/>
            <a:stCxn id="11281" idx="3"/>
          </p:cNvCxnSpPr>
          <p:nvPr/>
        </p:nvCxnSpPr>
        <p:spPr bwMode="auto">
          <a:xfrm>
            <a:off x="6489700" y="4137026"/>
            <a:ext cx="1544638" cy="593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9" name="AutoShape 29"/>
          <p:cNvCxnSpPr>
            <a:cxnSpLocks noChangeShapeType="1"/>
            <a:stCxn id="11281" idx="3"/>
          </p:cNvCxnSpPr>
          <p:nvPr/>
        </p:nvCxnSpPr>
        <p:spPr bwMode="auto">
          <a:xfrm flipV="1">
            <a:off x="6489701" y="3929063"/>
            <a:ext cx="2454275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0" name="Text Box 30"/>
          <p:cNvSpPr txBox="1">
            <a:spLocks noChangeArrowheads="1"/>
          </p:cNvSpPr>
          <p:nvPr/>
        </p:nvSpPr>
        <p:spPr bwMode="auto">
          <a:xfrm>
            <a:off x="1905000" y="4095751"/>
            <a:ext cx="2732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Fake IP : 192.168.0.1</a:t>
            </a:r>
          </a:p>
        </p:txBody>
      </p:sp>
      <p:sp>
        <p:nvSpPr>
          <p:cNvPr id="11281" name="AutoShape 31"/>
          <p:cNvSpPr>
            <a:spLocks noChangeArrowheads="1"/>
          </p:cNvSpPr>
          <p:nvPr/>
        </p:nvSpPr>
        <p:spPr bwMode="auto">
          <a:xfrm>
            <a:off x="4881564" y="3641726"/>
            <a:ext cx="1608137" cy="804863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5164139" y="5902326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Victim</a:t>
            </a:r>
            <a:endParaRPr lang="it-IT" u="non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IP: 192.168.0.1</a:t>
            </a:r>
          </a:p>
        </p:txBody>
      </p:sp>
      <p:sp>
        <p:nvSpPr>
          <p:cNvPr id="11283" name="Text Box 33"/>
          <p:cNvSpPr txBox="1">
            <a:spLocks noChangeArrowheads="1"/>
          </p:cNvSpPr>
          <p:nvPr/>
        </p:nvSpPr>
        <p:spPr bwMode="auto">
          <a:xfrm>
            <a:off x="8399463" y="5305426"/>
            <a:ext cx="22650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Subnet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hosts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Passive </a:t>
            </a:r>
            <a:r>
              <a:rPr lang="it-IT" u="none" dirty="0" err="1">
                <a:latin typeface="Verdana" panose="020B0604030504040204" pitchFamily="34" charset="0"/>
                <a:ea typeface="Verdana" panose="020B0604030504040204" pitchFamily="34" charset="0"/>
              </a:rPr>
              <a:t>attackers</a:t>
            </a:r>
            <a:r>
              <a:rPr lang="it-IT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87725" y="3929064"/>
            <a:ext cx="5556250" cy="1493837"/>
            <a:chOff x="1174" y="2475"/>
            <a:chExt cx="3500" cy="941"/>
          </a:xfrm>
        </p:grpSpPr>
        <p:cxnSp>
          <p:nvCxnSpPr>
            <p:cNvPr id="11289" name="AutoShape 34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0" name="AutoShape 35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  <p:cxnSp>
          <p:nvCxnSpPr>
            <p:cNvPr id="11291" name="AutoShape 36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180014" y="3916364"/>
            <a:ext cx="3844925" cy="1666875"/>
            <a:chOff x="1174" y="2475"/>
            <a:chExt cx="3500" cy="941"/>
          </a:xfrm>
        </p:grpSpPr>
        <p:cxnSp>
          <p:nvCxnSpPr>
            <p:cNvPr id="11286" name="AutoShape 40"/>
            <p:cNvCxnSpPr>
              <a:cxnSpLocks noChangeShapeType="1"/>
            </p:cNvCxnSpPr>
            <p:nvPr/>
          </p:nvCxnSpPr>
          <p:spPr bwMode="auto">
            <a:xfrm flipV="1">
              <a:off x="1174" y="2475"/>
              <a:ext cx="3500" cy="81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7" name="AutoShape 41"/>
            <p:cNvCxnSpPr>
              <a:cxnSpLocks noChangeShapeType="1"/>
            </p:cNvCxnSpPr>
            <p:nvPr/>
          </p:nvCxnSpPr>
          <p:spPr bwMode="auto">
            <a:xfrm flipV="1">
              <a:off x="1174" y="2980"/>
              <a:ext cx="2927" cy="31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cxnSp>
          <p:nvCxnSpPr>
            <p:cNvPr id="11288" name="AutoShape 42"/>
            <p:cNvCxnSpPr>
              <a:cxnSpLocks noChangeShapeType="1"/>
            </p:cNvCxnSpPr>
            <p:nvPr/>
          </p:nvCxnSpPr>
          <p:spPr bwMode="auto">
            <a:xfrm>
              <a:off x="1174" y="3293"/>
              <a:ext cx="2255" cy="123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159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COUNTERMEASURES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057400" y="1600200"/>
            <a:ext cx="7824814" cy="4648200"/>
          </a:xfrm>
        </p:spPr>
        <p:txBody>
          <a:bodyPr/>
          <a:lstStyle/>
          <a:p>
            <a:r>
              <a:rPr lang="it-IT" dirty="0" err="1"/>
              <a:t>Limiting</a:t>
            </a:r>
            <a:r>
              <a:rPr lang="it-IT" dirty="0"/>
              <a:t> ICMP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broadcast on </a:t>
            </a:r>
            <a:r>
              <a:rPr lang="it-IT" dirty="0" err="1"/>
              <a:t>LANs</a:t>
            </a:r>
            <a:endParaRPr lang="it-IT" dirty="0"/>
          </a:p>
          <a:p>
            <a:r>
              <a:rPr lang="it-IT" dirty="0" err="1"/>
              <a:t>Configure</a:t>
            </a:r>
            <a:r>
              <a:rPr lang="it-IT" dirty="0"/>
              <a:t> firewalls</a:t>
            </a:r>
          </a:p>
          <a:p>
            <a:r>
              <a:rPr lang="it-IT" dirty="0"/>
              <a:t>IP </a:t>
            </a:r>
            <a:r>
              <a:rPr lang="it-IT" dirty="0" err="1"/>
              <a:t>spoofings</a:t>
            </a:r>
            <a:r>
              <a:rPr lang="it-IT" dirty="0"/>
              <a:t> are </a:t>
            </a:r>
            <a:r>
              <a:rPr lang="it-IT" dirty="0" err="1"/>
              <a:t>severely</a:t>
            </a:r>
            <a:r>
              <a:rPr lang="it-IT" dirty="0"/>
              <a:t> limited from LAN to LAN,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/>
              <a:t>Use Reverse </a:t>
            </a:r>
            <a:r>
              <a:rPr lang="it-IT" dirty="0" err="1"/>
              <a:t>Path</a:t>
            </a:r>
            <a:r>
              <a:rPr lang="it-IT" dirty="0"/>
              <a:t> Filtering </a:t>
            </a:r>
            <a:r>
              <a:rPr lang="it-IT" dirty="0" err="1"/>
              <a:t>wherever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72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3386E8-EF6D-4F48-B0F6-A97F2EA7531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 err="1"/>
              <a:t>Other</a:t>
            </a:r>
            <a:r>
              <a:rPr lang="it-IT" sz="4800" dirty="0"/>
              <a:t> Local MITM Attacks</a:t>
            </a:r>
            <a:br>
              <a:rPr lang="it-IT" sz="4800" dirty="0"/>
            </a:br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DNS </a:t>
            </a:r>
            <a:r>
              <a:rPr lang="it-IT" sz="3200" dirty="0" err="1">
                <a:solidFill>
                  <a:schemeClr val="tx2">
                    <a:lumMod val="50000"/>
                  </a:schemeClr>
                </a:solidFill>
              </a:rPr>
              <a:t>spoofing</a:t>
            </a:r>
            <a:endParaRPr lang="it-IT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071814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8543926" y="3860800"/>
            <a:ext cx="1152525" cy="19446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143250" y="38608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HOST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8688389" y="3933825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DNS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4339" y="3933826"/>
            <a:ext cx="4319587" cy="366713"/>
            <a:chOff x="2018" y="2750"/>
            <a:chExt cx="2087" cy="231"/>
          </a:xfrm>
        </p:grpSpPr>
        <p:sp>
          <p:nvSpPr>
            <p:cNvPr id="11285" name="Line 8"/>
            <p:cNvSpPr>
              <a:spLocks noChangeShapeType="1"/>
            </p:cNvSpPr>
            <p:nvPr/>
          </p:nvSpPr>
          <p:spPr bwMode="auto">
            <a:xfrm>
              <a:off x="2018" y="2976"/>
              <a:ext cx="2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6" name="Text Box 9"/>
            <p:cNvSpPr txBox="1">
              <a:spLocks noChangeArrowheads="1"/>
            </p:cNvSpPr>
            <p:nvPr/>
          </p:nvSpPr>
          <p:spPr bwMode="auto">
            <a:xfrm>
              <a:off x="2517" y="2750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serverX.localdomain.in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24339" y="5078413"/>
            <a:ext cx="4319587" cy="366712"/>
            <a:chOff x="1701" y="2659"/>
            <a:chExt cx="2721" cy="231"/>
          </a:xfrm>
        </p:grpSpPr>
        <p:sp>
          <p:nvSpPr>
            <p:cNvPr id="11283" name="Line 11"/>
            <p:cNvSpPr>
              <a:spLocks noChangeShapeType="1"/>
            </p:cNvSpPr>
            <p:nvPr/>
          </p:nvSpPr>
          <p:spPr bwMode="auto">
            <a:xfrm flipH="1">
              <a:off x="1701" y="2886"/>
              <a:ext cx="27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4" name="Text Box 12"/>
            <p:cNvSpPr txBox="1">
              <a:spLocks noChangeArrowheads="1"/>
            </p:cNvSpPr>
            <p:nvPr/>
          </p:nvSpPr>
          <p:spPr bwMode="auto">
            <a:xfrm>
              <a:off x="1837" y="2659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latin typeface="Tahoma" pitchFamily="34" charset="0"/>
                </a:rPr>
                <a:t>10.1.1.50</a:t>
              </a:r>
            </a:p>
          </p:txBody>
        </p:sp>
      </p:grpSp>
      <p:sp>
        <p:nvSpPr>
          <p:cNvPr id="11274" name="Rectangle 13"/>
          <p:cNvSpPr>
            <a:spLocks noChangeArrowheads="1"/>
          </p:cNvSpPr>
          <p:nvPr/>
        </p:nvSpPr>
        <p:spPr bwMode="auto">
          <a:xfrm>
            <a:off x="5880101" y="3429000"/>
            <a:ext cx="1152525" cy="237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11275" name="Text Box 14"/>
          <p:cNvSpPr txBox="1">
            <a:spLocks noChangeArrowheads="1"/>
          </p:cNvSpPr>
          <p:nvPr/>
        </p:nvSpPr>
        <p:spPr bwMode="auto">
          <a:xfrm>
            <a:off x="6070601" y="3463926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Tahoma" pitchFamily="34" charset="0"/>
              </a:rPr>
              <a:t>MITM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4338" y="4508501"/>
            <a:ext cx="1655762" cy="366713"/>
            <a:chOff x="1701" y="2341"/>
            <a:chExt cx="1043" cy="231"/>
          </a:xfrm>
        </p:grpSpPr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 flipH="1">
              <a:off x="1701" y="2568"/>
              <a:ext cx="10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2" name="Text Box 17"/>
            <p:cNvSpPr txBox="1">
              <a:spLocks noChangeArrowheads="1"/>
            </p:cNvSpPr>
            <p:nvPr/>
          </p:nvSpPr>
          <p:spPr bwMode="auto">
            <a:xfrm>
              <a:off x="1882" y="2341"/>
              <a:ext cx="6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rgbClr val="FF0000"/>
                  </a:solidFill>
                  <a:latin typeface="Tahoma" pitchFamily="34" charset="0"/>
                </a:rPr>
                <a:t>10.1.1.1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151313" y="5300663"/>
            <a:ext cx="215900" cy="215900"/>
            <a:chOff x="2154" y="3385"/>
            <a:chExt cx="136" cy="136"/>
          </a:xfrm>
        </p:grpSpPr>
        <p:sp>
          <p:nvSpPr>
            <p:cNvPr id="11279" name="Line 19"/>
            <p:cNvSpPr>
              <a:spLocks noChangeShapeType="1"/>
            </p:cNvSpPr>
            <p:nvPr/>
          </p:nvSpPr>
          <p:spPr bwMode="auto">
            <a:xfrm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280" name="Line 20"/>
            <p:cNvSpPr>
              <a:spLocks noChangeShapeType="1"/>
            </p:cNvSpPr>
            <p:nvPr/>
          </p:nvSpPr>
          <p:spPr bwMode="auto">
            <a:xfrm flipH="1">
              <a:off x="2154" y="3385"/>
              <a:ext cx="136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2176337" y="2060576"/>
            <a:ext cx="78500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it-IT" sz="2400" dirty="0">
                <a:latin typeface="Tahoma" pitchFamily="34" charset="0"/>
              </a:rPr>
              <a:t>If the attacker is able to sniff the ID of the DNS request,</a:t>
            </a:r>
          </a:p>
          <a:p>
            <a:pPr eaLnBrk="1" hangingPunct="1"/>
            <a:r>
              <a:rPr lang="en-US" altLang="it-IT" sz="2400" dirty="0">
                <a:latin typeface="Tahoma" pitchFamily="34" charset="0"/>
              </a:rPr>
              <a:t>he/she can reply before the real DNS server</a:t>
            </a:r>
          </a:p>
        </p:txBody>
      </p:sp>
    </p:spTree>
    <p:extLst>
      <p:ext uri="{BB962C8B-B14F-4D97-AF65-F5344CB8AC3E}">
        <p14:creationId xmlns:p14="http://schemas.microsoft.com/office/powerpoint/2010/main" val="36909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33EF82-FAA2-4988-8503-A205261F5F76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4800" dirty="0"/>
              <a:t>Local </a:t>
            </a:r>
            <a:r>
              <a:rPr lang="it-IT" sz="4800" dirty="0" err="1"/>
              <a:t>attacks</a:t>
            </a:r>
            <a:br>
              <a:rPr lang="it-IT" sz="4800" dirty="0"/>
            </a:b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DNS spoofing </a:t>
            </a:r>
            <a:r>
              <a:rPr lang="en-US" sz="3200" dirty="0"/>
              <a:t>- countermeasures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replies</a:t>
            </a:r>
            <a:r>
              <a:rPr lang="it-IT" dirty="0"/>
              <a:t> (IDS)</a:t>
            </a:r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- use </a:t>
            </a:r>
            <a:r>
              <a:rPr lang="it-IT" dirty="0" err="1"/>
              <a:t>lmhost</a:t>
            </a:r>
            <a:r>
              <a:rPr lang="it-IT" dirty="0"/>
              <a:t> or </a:t>
            </a:r>
            <a:r>
              <a:rPr lang="it-IT" dirty="0" err="1"/>
              <a:t>hosts</a:t>
            </a:r>
            <a:r>
              <a:rPr lang="it-IT" dirty="0"/>
              <a:t> file for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of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hosts</a:t>
            </a:r>
            <a:endParaRPr lang="it-IT" dirty="0"/>
          </a:p>
          <a:p>
            <a:pPr eaLnBrk="1" hangingPunct="1"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dirty="0">
                <a:solidFill>
                  <a:srgbClr val="66FF33"/>
                </a:solidFill>
              </a:rPr>
              <a:t>YES</a:t>
            </a:r>
            <a:r>
              <a:rPr lang="it-IT" dirty="0"/>
              <a:t> – DNSSEC </a:t>
            </a:r>
          </a:p>
          <a:p>
            <a:pPr marL="0" indent="0">
              <a:buNone/>
              <a:defRPr/>
            </a:pPr>
            <a:r>
              <a:rPr lang="it-IT" dirty="0"/>
              <a:t>	</a:t>
            </a:r>
            <a:r>
              <a:rPr lang="it-IT" sz="2400" dirty="0"/>
              <a:t>(</a:t>
            </a:r>
            <a:r>
              <a:rPr lang="it-IT" sz="2400" dirty="0" err="1"/>
              <a:t>not</a:t>
            </a:r>
            <a:r>
              <a:rPr lang="it-IT" sz="2400" dirty="0"/>
              <a:t> to be </a:t>
            </a:r>
            <a:r>
              <a:rPr lang="it-IT" sz="2400" dirty="0" err="1"/>
              <a:t>confused</a:t>
            </a:r>
            <a:r>
              <a:rPr lang="it-IT" sz="2400" dirty="0"/>
              <a:t> with DNS over TLS)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16559-1FD0-45C9-9FB7-B764AE4B4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821" y="5523250"/>
            <a:ext cx="74943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host.example.com. 86400 IN RRSIG A 5 3 86400 20030322173103 ( 20030220173103 2642 example.com.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oJB1W6WNGv+ldvQ3WDG0MQkg5IEhjRip8WTr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PYGv07h108dUKGMeDPKijVCHX3DDKdfb+v6o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B9wfuh3DTJXUAfI/M0zmO/zz8bW0Rznl8O3t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GNazPwQKkRN20XPXV6nwwfoXmJQbsLNrLfkG </a:t>
            </a:r>
          </a:p>
          <a:p>
            <a:pPr lvl="8"/>
            <a:r>
              <a:rPr lang="it-IT" altLang="it-IT" sz="10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J5D6fwFm8nN+6pBzeDQfsS3Ap3o= )</a:t>
            </a:r>
            <a:r>
              <a:rPr lang="it-IT" altLang="it-IT" sz="3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6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100F-7B25-47F5-B2C1-41435C6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MISC: DNS rebinding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AA196-E9D3-4859-8C44-421464058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67" y="1600201"/>
            <a:ext cx="6833667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0CA6-8CF5-487C-B6FB-E8FBC4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7D4D-00A9-49A8-9232-B66ED2F4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53758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 dirty="0">
                <a:latin typeface="+mn-lt"/>
              </a:rPr>
              <a:t>Protocol stacks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 u="none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 u="none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</a:t>
            </a:fld>
            <a:endParaRPr lang="en-US" altLang="it-IT" sz="1400" u="none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1" name="Freeform 2">
            <a:extLst>
              <a:ext uri="{FF2B5EF4-FFF2-40B4-BE49-F238E27FC236}">
                <a16:creationId xmlns:a16="http://schemas.microsoft.com/office/drawing/2014/main" id="{88BD8BC7-C8D3-4E42-A8A2-E43993FCC80D}"/>
              </a:ext>
            </a:extLst>
          </p:cNvPr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70764"/>
              </p:ext>
            </p:extLst>
          </p:nvPr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Clip" r:id="rId4" imgW="1307263" imgH="1084139" progId="">
                  <p:embed/>
                </p:oleObj>
              </mc:Choice>
              <mc:Fallback>
                <p:oleObj name="Clip" r:id="rId4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986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153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1666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b="1" u="none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b="1" u="non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8957"/>
              </p:ext>
            </p:extLst>
          </p:nvPr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Clip" r:id="rId6" imgW="1307263" imgH="1084139" progId="">
                  <p:embed/>
                </p:oleObj>
              </mc:Choice>
              <mc:Fallback>
                <p:oleObj name="Clip" r:id="rId6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 u="none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 u="none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 u="none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R2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 u="none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 u="none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u="none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u="none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u="none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u="none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 u="none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71593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 u="none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7582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71027"/>
              </p:ext>
            </p:extLst>
          </p:nvPr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6045"/>
              </p:ext>
            </p:extLst>
          </p:nvPr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6340"/>
              </p:ext>
            </p:extLst>
          </p:nvPr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42274"/>
              </p:ext>
            </p:extLst>
          </p:nvPr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u="none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 dirty="0">
                  <a:latin typeface="+mn-lt"/>
                </a:rPr>
                <a:t>12</a:t>
              </a:r>
              <a:endParaRPr lang="en-US" altLang="it-IT" u="none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AB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12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1R</a:t>
              </a:r>
              <a:endParaRPr lang="en-US" altLang="it-IT" u="none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u="none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 u="none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 u="none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u="none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 u="none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u="none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u="none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34CD9B-426C-436A-9068-4B4D861464C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Local to remote attacks </a:t>
            </a:r>
            <a:r>
              <a:rPr lang="it-IT" sz="4000" dirty="0"/>
              <a:t>(2)</a:t>
            </a:r>
            <a:br>
              <a:rPr lang="it-IT" sz="4000" dirty="0"/>
            </a:br>
            <a:r>
              <a:rPr lang="it-IT" sz="2800" dirty="0"/>
              <a:t>ICMP </a:t>
            </a:r>
            <a:r>
              <a:rPr lang="it-IT" sz="2800" dirty="0" err="1"/>
              <a:t>redirect</a:t>
            </a:r>
            <a:endParaRPr lang="it-IT" sz="2800" dirty="0"/>
          </a:p>
        </p:txBody>
      </p:sp>
      <p:sp>
        <p:nvSpPr>
          <p:cNvPr id="24580" name="Oval 3"/>
          <p:cNvSpPr>
            <a:spLocks noChangeArrowheads="1"/>
          </p:cNvSpPr>
          <p:nvPr/>
        </p:nvSpPr>
        <p:spPr bwMode="auto">
          <a:xfrm>
            <a:off x="3359151" y="3571875"/>
            <a:ext cx="4968875" cy="273685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006851" y="4219575"/>
            <a:ext cx="576263" cy="503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006851" y="4291014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G1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248526" y="4219575"/>
            <a:ext cx="576263" cy="503238"/>
            <a:chOff x="1247" y="1888"/>
            <a:chExt cx="363" cy="317"/>
          </a:xfrm>
        </p:grpSpPr>
        <p:sp>
          <p:nvSpPr>
            <p:cNvPr id="24600" name="Rectangle 7"/>
            <p:cNvSpPr>
              <a:spLocks noChangeArrowheads="1"/>
            </p:cNvSpPr>
            <p:nvPr/>
          </p:nvSpPr>
          <p:spPr bwMode="auto">
            <a:xfrm>
              <a:off x="1247" y="1888"/>
              <a:ext cx="363" cy="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4601" name="Text Box 8"/>
            <p:cNvSpPr txBox="1">
              <a:spLocks noChangeArrowheads="1"/>
            </p:cNvSpPr>
            <p:nvPr/>
          </p:nvSpPr>
          <p:spPr bwMode="auto">
            <a:xfrm>
              <a:off x="1292" y="1933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Tahoma" pitchFamily="34" charset="0"/>
                </a:rPr>
                <a:t>AT</a:t>
              </a:r>
            </a:p>
          </p:txBody>
        </p:sp>
      </p:grp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230813" y="5588000"/>
            <a:ext cx="576262" cy="5032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5303838" y="5659439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H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672263" y="2852739"/>
            <a:ext cx="576262" cy="5032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t-IT" altLang="it-IT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6816725" y="2924176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000">
                <a:latin typeface="Tahoma" pitchFamily="34" charset="0"/>
              </a:rPr>
              <a:t>T</a:t>
            </a:r>
          </a:p>
        </p:txBody>
      </p:sp>
      <p:cxnSp>
        <p:nvCxnSpPr>
          <p:cNvPr id="24588" name="AutoShape 13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endCxn id="24586" idx="1"/>
          </p:cNvCxnSpPr>
          <p:nvPr/>
        </p:nvCxnSpPr>
        <p:spPr bwMode="auto">
          <a:xfrm flipV="1">
            <a:off x="4295775" y="3105151"/>
            <a:ext cx="2357438" cy="1095375"/>
          </a:xfrm>
          <a:prstGeom prst="bentConnector3">
            <a:avLst>
              <a:gd name="adj1" fmla="val -7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5" name="AutoShape 15"/>
          <p:cNvCxnSpPr>
            <a:cxnSpLocks noChangeShapeType="1"/>
            <a:stCxn id="24584" idx="1"/>
            <a:endCxn id="24581" idx="2"/>
          </p:cNvCxnSpPr>
          <p:nvPr/>
        </p:nvCxnSpPr>
        <p:spPr bwMode="auto">
          <a:xfrm rot="10800000">
            <a:off x="4295775" y="4741863"/>
            <a:ext cx="915988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6" name="AutoShape 16"/>
          <p:cNvCxnSpPr>
            <a:cxnSpLocks noChangeShapeType="1"/>
            <a:stCxn id="24584" idx="3"/>
            <a:endCxn id="24600" idx="2"/>
          </p:cNvCxnSpPr>
          <p:nvPr/>
        </p:nvCxnSpPr>
        <p:spPr bwMode="auto">
          <a:xfrm flipV="1">
            <a:off x="5826126" y="4741863"/>
            <a:ext cx="1711325" cy="10985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417" name="AutoShape 17"/>
          <p:cNvCxnSpPr>
            <a:cxnSpLocks noChangeShapeType="1"/>
            <a:stCxn id="24600" idx="1"/>
            <a:endCxn id="24581" idx="3"/>
          </p:cNvCxnSpPr>
          <p:nvPr/>
        </p:nvCxnSpPr>
        <p:spPr bwMode="auto">
          <a:xfrm rot="10800000">
            <a:off x="4602163" y="4471988"/>
            <a:ext cx="2627312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3" name="Text Box 18"/>
          <p:cNvSpPr txBox="1">
            <a:spLocks noChangeArrowheads="1"/>
          </p:cNvSpPr>
          <p:nvPr/>
        </p:nvSpPr>
        <p:spPr bwMode="auto">
          <a:xfrm>
            <a:off x="7875589" y="5602288"/>
            <a:ext cx="58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dirty="0">
                <a:latin typeface="Tahoma" pitchFamily="34" charset="0"/>
              </a:rPr>
              <a:t>LAN</a:t>
            </a:r>
          </a:p>
        </p:txBody>
      </p:sp>
      <p:sp>
        <p:nvSpPr>
          <p:cNvPr id="24594" name="Text Box 19"/>
          <p:cNvSpPr txBox="1">
            <a:spLocks noChangeArrowheads="1"/>
          </p:cNvSpPr>
          <p:nvPr/>
        </p:nvSpPr>
        <p:spPr bwMode="auto">
          <a:xfrm>
            <a:off x="2566989" y="1916114"/>
            <a:ext cx="7785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sz="2400">
                <a:latin typeface="Tahoma" pitchFamily="34" charset="0"/>
              </a:rPr>
              <a:t>The attacker can forge ICMP redirect packet in order to </a:t>
            </a:r>
          </a:p>
          <a:p>
            <a:pPr eaLnBrk="1" hangingPunct="1"/>
            <a:r>
              <a:rPr lang="it-IT" altLang="it-IT" sz="2400">
                <a:latin typeface="Tahoma" pitchFamily="34" charset="0"/>
              </a:rPr>
              <a:t>redirect traffic to himself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3113" y="4652964"/>
            <a:ext cx="2665412" cy="935037"/>
            <a:chOff x="1927" y="2931"/>
            <a:chExt cx="1633" cy="589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1927" y="2975"/>
              <a:ext cx="408" cy="54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2051" y="2985"/>
              <a:ext cx="1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altLang="it-IT">
                  <a:solidFill>
                    <a:schemeClr val="accent1"/>
                  </a:solidFill>
                  <a:latin typeface="Tahoma" pitchFamily="34" charset="0"/>
                </a:rPr>
                <a:t>ICMP redirect to AT</a:t>
              </a:r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 flipH="1">
              <a:off x="1927" y="2931"/>
              <a:ext cx="163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cxnSp>
        <p:nvCxnSpPr>
          <p:cNvPr id="486424" name="AutoShape 24"/>
          <p:cNvCxnSpPr>
            <a:cxnSpLocks noChangeShapeType="1"/>
            <a:stCxn id="24581" idx="0"/>
            <a:endCxn id="24586" idx="1"/>
          </p:cNvCxnSpPr>
          <p:nvPr/>
        </p:nvCxnSpPr>
        <p:spPr bwMode="auto">
          <a:xfrm rot="-5400000">
            <a:off x="4926807" y="2474119"/>
            <a:ext cx="1095375" cy="2357438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57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86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18B-E3F2-4BA8-A3A8-66820747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Specific 802.3 (Ethernet) security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88AA-F50F-4355-B1CB-5FC2A8BF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F641CA11-5A56-4891-B86C-7113A4B8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59CC-DCF5-40AE-B2FE-C0CAB42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8E23C16C-CAF7-4F86-89B2-3189CF5EC31C}" type="slidenum">
              <a:rPr lang="en-US" u="none">
                <a:solidFill>
                  <a:srgbClr val="FFFFFF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31</a:t>
            </a:fld>
            <a:endParaRPr lang="en-US" u="none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B73AA-1423-4DE8-A968-331AB224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100" u="none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4272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r>
              <a:rPr lang="en-US"/>
              <a:t>Hubs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000" dirty="0"/>
              <a:t>An hub repeats frames on each ports (expect the incoming one)</a:t>
            </a:r>
          </a:p>
        </p:txBody>
      </p:sp>
      <p:sp>
        <p:nvSpPr>
          <p:cNvPr id="471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471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F386D5FD-6F7C-4507-8812-4CA9D494A54C}" type="slidenum">
              <a:rPr lang="en-US" u="none" smtClean="0">
                <a:latin typeface="Arial" charset="0"/>
              </a:rPr>
              <a:pPr/>
              <a:t>32</a:t>
            </a:fld>
            <a:endParaRPr lang="en-US" u="none">
              <a:latin typeface="Arial" charset="0"/>
            </a:endParaRPr>
          </a:p>
        </p:txBody>
      </p:sp>
      <p:grpSp>
        <p:nvGrpSpPr>
          <p:cNvPr id="47110" name="Group 21"/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47114" name="Rectangle 22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47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24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48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25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49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26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50"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9" name="Rectangle 27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0" name="Rectangle 28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1" name="Rectangle 29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2" name="Rectangle 30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23" name="Line 31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4" name="Line 32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5" name="Line 33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6" name="Line 34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7" name="Text Box 35"/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doppino intrecciato in rame</a:t>
              </a:r>
            </a:p>
          </p:txBody>
        </p:sp>
        <p:sp>
          <p:nvSpPr>
            <p:cNvPr id="47128" name="Line 36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47129" name="Text Box 37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/>
                <a:t>hub</a:t>
              </a:r>
            </a:p>
          </p:txBody>
        </p:sp>
        <p:sp>
          <p:nvSpPr>
            <p:cNvPr id="47130" name="Line 38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/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7" name="Oval 43"/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2154239" y="1150939"/>
            <a:ext cx="8201025" cy="3748087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When a new frame F enters some interface:</a:t>
            </a:r>
            <a:br>
              <a:rPr lang="en-US" sz="2400" u="sng" dirty="0">
                <a:solidFill>
                  <a:srgbClr val="FF0000"/>
                </a:solidFill>
              </a:rPr>
            </a:br>
            <a:endParaRPr lang="en-US" sz="2400" u="sng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/>
              <a:t>Lookup in the switch table for </a:t>
            </a:r>
            <a:r>
              <a:rPr lang="en-US" sz="2400" dirty="0" err="1"/>
              <a:t>Dst</a:t>
            </a:r>
            <a:r>
              <a:rPr lang="en-US" sz="2400" dirty="0"/>
              <a:t> MAC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if </a:t>
            </a:r>
            <a:r>
              <a:rPr lang="en-US" sz="2400" dirty="0" err="1"/>
              <a:t>Dst</a:t>
            </a:r>
            <a:r>
              <a:rPr lang="en-US" sz="2400" dirty="0"/>
              <a:t> MAC is in switch table</a:t>
            </a:r>
            <a:br>
              <a:rPr lang="en-US" sz="2400" dirty="0"/>
            </a:br>
            <a:r>
              <a:rPr lang="en-US" sz="2400" b="1" dirty="0">
                <a:solidFill>
                  <a:schemeClr val="accent2"/>
                </a:solidFill>
              </a:rPr>
              <a:t>then{</a:t>
            </a:r>
          </a:p>
          <a:p>
            <a:pPr>
              <a:buFont typeface="ZapfDingbats" pitchFamily="82" charset="2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if </a:t>
            </a:r>
            <a:r>
              <a:rPr lang="en-US" sz="2400" dirty="0"/>
              <a:t>MAC </a:t>
            </a:r>
            <a:r>
              <a:rPr lang="en-US" sz="2400" dirty="0" err="1"/>
              <a:t>dst.intf</a:t>
            </a:r>
            <a:r>
              <a:rPr lang="en-US" sz="2400" dirty="0"/>
              <a:t> = MAC </a:t>
            </a:r>
            <a:r>
              <a:rPr lang="en-US" sz="2400" dirty="0" err="1"/>
              <a:t>src.intf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r>
              <a:rPr lang="en-US" sz="2400" dirty="0"/>
              <a:t> ignores this frame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  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send F over MAC </a:t>
            </a:r>
            <a:r>
              <a:rPr lang="en-US" sz="2400" dirty="0" err="1"/>
              <a:t>dst.intf</a:t>
            </a:r>
            <a:r>
              <a:rPr lang="en-US" sz="2400" dirty="0"/>
              <a:t> ONLY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     </a:t>
            </a:r>
            <a:r>
              <a:rPr lang="en-US" sz="2400" b="1" dirty="0">
                <a:solidFill>
                  <a:schemeClr val="accent2"/>
                </a:solidFill>
              </a:rPr>
              <a:t>  }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chemeClr val="accent2"/>
                </a:solidFill>
              </a:rPr>
              <a:t>else</a:t>
            </a:r>
            <a:r>
              <a:rPr lang="en-US" sz="2400" dirty="0"/>
              <a:t> broadcast F on all ports (except the incoming one)</a:t>
            </a:r>
            <a:endParaRPr lang="en-US" dirty="0"/>
          </a:p>
          <a:p>
            <a:pPr lvl="3">
              <a:buFontTx/>
              <a:buNone/>
            </a:pPr>
            <a:r>
              <a:rPr lang="en-US" dirty="0"/>
              <a:t>  </a:t>
            </a:r>
          </a:p>
        </p:txBody>
      </p:sp>
      <p:sp>
        <p:nvSpPr>
          <p:cNvPr id="52226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u="none" dirty="0">
              <a:latin typeface="Arial" charset="0"/>
            </a:endParaRPr>
          </a:p>
        </p:txBody>
      </p:sp>
      <p:sp>
        <p:nvSpPr>
          <p:cNvPr id="5222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0C44B983-9D5B-4781-B8A4-09A7BE8EFFC0}" type="slidenum">
              <a:rPr lang="en-US" u="none" smtClean="0">
                <a:latin typeface="Arial" charset="0"/>
              </a:rPr>
              <a:pPr/>
              <a:t>33</a:t>
            </a:fld>
            <a:endParaRPr lang="en-US" u="none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sends frame F to D</a:t>
            </a:r>
            <a:endParaRPr lang="en-US" dirty="0"/>
          </a:p>
        </p:txBody>
      </p:sp>
      <p:sp>
        <p:nvSpPr>
          <p:cNvPr id="53250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325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2C91E50C-A528-46F3-9316-3A6A04689313}" type="slidenum">
              <a:rPr lang="en-US" u="none" smtClean="0">
                <a:latin typeface="Arial" charset="0"/>
              </a:rPr>
              <a:pPr/>
              <a:t>34</a:t>
            </a:fld>
            <a:endParaRPr lang="en-US" u="none">
              <a:latin typeface="Arial" charset="0"/>
            </a:endParaRP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Switch receives F from C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discovered to operate from </a:t>
            </a:r>
            <a:r>
              <a:rPr lang="en-US" sz="2000" u="none" dirty="0" err="1"/>
              <a:t>intf</a:t>
            </a:r>
            <a:r>
              <a:rPr lang="en-US" sz="2000" u="none" dirty="0"/>
              <a:t> 1. This is recorded.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It is not known where D operates from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F is sent to </a:t>
            </a:r>
            <a:r>
              <a:rPr lang="en-US" sz="2000" u="none" dirty="0" err="1"/>
              <a:t>intf</a:t>
            </a:r>
            <a:r>
              <a:rPr lang="en-US" sz="2000" u="none" dirty="0"/>
              <a:t> 2 and 3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receives F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9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0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1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2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3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4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5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6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7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3276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3314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3315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3316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3317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3318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3277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8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79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80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1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2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3283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3284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3285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3286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3287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3288" name="Text Box 46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3289" name="Text Box 47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3290" name="Text Box 48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3291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3292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3293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4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3295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3296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3297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endParaRPr lang="en-US" u="none"/>
          </a:p>
          <a:p>
            <a:endParaRPr lang="en-US" u="none"/>
          </a:p>
        </p:txBody>
      </p:sp>
      <p:sp>
        <p:nvSpPr>
          <p:cNvPr id="53298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53299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</p:txBody>
      </p:sp>
      <p:sp>
        <p:nvSpPr>
          <p:cNvPr id="53300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2</a:t>
            </a:r>
          </a:p>
        </p:txBody>
      </p:sp>
      <p:sp>
        <p:nvSpPr>
          <p:cNvPr id="53301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3</a:t>
            </a:r>
          </a:p>
        </p:txBody>
      </p:sp>
      <p:sp>
        <p:nvSpPr>
          <p:cNvPr id="530494" name="Oval 62"/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5" name="Oval 63"/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6" name="Oval 64"/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498" name="Oval 66"/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4" name="Oval 72"/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7" name="Oval 75"/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8" name="Oval 76"/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09" name="Oval 77"/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0" name="Oval 78"/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1" name="Oval 79"/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2" name="Oval 80"/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0513" name="Oval 81"/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9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71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4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7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30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5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9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13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5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1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4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/>
              <a:t>Switch example</a:t>
            </a:r>
            <a:endParaRPr lang="en-US"/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When D answers to C: </a:t>
            </a:r>
            <a:endParaRPr lang="en-US" dirty="0"/>
          </a:p>
          <a:p>
            <a:endParaRPr lang="en-US" dirty="0"/>
          </a:p>
        </p:txBody>
      </p:sp>
      <p:sp>
        <p:nvSpPr>
          <p:cNvPr id="54274" name="Segnaposto piè di pagina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5427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72F2F3D7-F1E2-41DB-8D1B-31FCB6F462EA}" type="slidenum">
              <a:rPr lang="en-US" u="none" smtClean="0">
                <a:latin typeface="Arial" charset="0"/>
              </a:rPr>
              <a:pPr/>
              <a:t>35</a:t>
            </a:fld>
            <a:endParaRPr lang="en-US" u="none">
              <a:latin typeface="Arial" charset="0"/>
            </a:endParaRPr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400" u="none" dirty="0"/>
              <a:t>D answers with F2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D is discovered to be operating from </a:t>
            </a:r>
            <a:r>
              <a:rPr lang="en-US" sz="2000" u="none" dirty="0" err="1"/>
              <a:t>intf</a:t>
            </a:r>
            <a:r>
              <a:rPr lang="en-US" sz="2000" u="none" dirty="0"/>
              <a:t> 2. This is recorded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sz="2000" u="none" dirty="0"/>
              <a:t>C is known to work on </a:t>
            </a:r>
            <a:r>
              <a:rPr lang="en-US" sz="2000" u="none" dirty="0" err="1"/>
              <a:t>intf</a:t>
            </a:r>
            <a:r>
              <a:rPr lang="en-US" sz="2000" u="none" dirty="0"/>
              <a:t> 1, only this interface receives F2</a:t>
            </a:r>
          </a:p>
        </p:txBody>
      </p:sp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0" name="Object 6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58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7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59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8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0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9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1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Rectangle 10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54285" name="Rectangle 11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graphicFrame>
        <p:nvGraphicFramePr>
          <p:cNvPr id="54286" name="Object 12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2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7" name="Object 13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3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4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5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5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6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6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Line 17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2" name="Line 18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3" name="Line 19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4" name="Line 20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5" name="Line 21"/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6" name="Line 22"/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7" name="Line 23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8" name="Line 24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299" name="Line 25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4300" name="Group 26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54332" name="Line 27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4333" name="Rectangle 28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54334" name="Group 29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54335" name="Line 30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4336" name="Line 31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54301" name="Line 32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2" name="Line 33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3" name="Line 34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04" name="Text Box 35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5" name="Text Box 36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6" name="Text Box 37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hub</a:t>
            </a:r>
          </a:p>
        </p:txBody>
      </p:sp>
      <p:sp>
        <p:nvSpPr>
          <p:cNvPr id="54307" name="Text Box 38"/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switch</a:t>
            </a:r>
          </a:p>
        </p:txBody>
      </p:sp>
      <p:sp>
        <p:nvSpPr>
          <p:cNvPr id="54308" name="Text Box 39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</p:txBody>
      </p:sp>
      <p:sp>
        <p:nvSpPr>
          <p:cNvPr id="54309" name="Text Box 40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B</a:t>
            </a:r>
          </a:p>
        </p:txBody>
      </p:sp>
      <p:sp>
        <p:nvSpPr>
          <p:cNvPr id="54310" name="Text Box 41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C</a:t>
            </a:r>
          </a:p>
        </p:txBody>
      </p:sp>
      <p:sp>
        <p:nvSpPr>
          <p:cNvPr id="54311" name="Text Box 42"/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D</a:t>
            </a:r>
          </a:p>
        </p:txBody>
      </p:sp>
      <p:sp>
        <p:nvSpPr>
          <p:cNvPr id="54312" name="Text Box 43"/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E</a:t>
            </a:r>
          </a:p>
        </p:txBody>
      </p:sp>
      <p:sp>
        <p:nvSpPr>
          <p:cNvPr id="54313" name="Text Box 44"/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F</a:t>
            </a:r>
          </a:p>
        </p:txBody>
      </p:sp>
      <p:sp>
        <p:nvSpPr>
          <p:cNvPr id="54314" name="Text Box 45"/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G</a:t>
            </a:r>
          </a:p>
        </p:txBody>
      </p:sp>
      <p:sp>
        <p:nvSpPr>
          <p:cNvPr id="54315" name="Text Box 46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H</a:t>
            </a:r>
          </a:p>
        </p:txBody>
      </p:sp>
      <p:sp>
        <p:nvSpPr>
          <p:cNvPr id="54316" name="Text Box 48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I</a:t>
            </a:r>
          </a:p>
        </p:txBody>
      </p:sp>
      <p:sp>
        <p:nvSpPr>
          <p:cNvPr id="54317" name="Line 49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8" name="Line 50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4319" name="Text Box 51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54320" name="Text Box 52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54321" name="Text Box 53"/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A</a:t>
            </a:r>
          </a:p>
          <a:p>
            <a:r>
              <a:rPr lang="en-US" u="none"/>
              <a:t>B</a:t>
            </a:r>
          </a:p>
          <a:p>
            <a:r>
              <a:rPr lang="en-US" u="none"/>
              <a:t>E</a:t>
            </a:r>
          </a:p>
          <a:p>
            <a:r>
              <a:rPr lang="en-US" u="none"/>
              <a:t>G</a:t>
            </a:r>
          </a:p>
          <a:p>
            <a:r>
              <a:rPr lang="en-US" u="none"/>
              <a:t>C</a:t>
            </a:r>
          </a:p>
        </p:txBody>
      </p:sp>
      <p:sp>
        <p:nvSpPr>
          <p:cNvPr id="54322" name="Text Box 54"/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  <a:p>
            <a:r>
              <a:rPr lang="en-US" u="none"/>
              <a:t>1</a:t>
            </a:r>
          </a:p>
        </p:txBody>
      </p:sp>
      <p:sp>
        <p:nvSpPr>
          <p:cNvPr id="531511" name="Oval 55"/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2" name="Oval 56"/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3" name="Oval 57"/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4" name="Oval 58"/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5" name="Oval 59"/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6" name="Rectangle 60"/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it-IT" u="none"/>
              <a:t>D      2</a:t>
            </a:r>
          </a:p>
        </p:txBody>
      </p:sp>
      <p:sp>
        <p:nvSpPr>
          <p:cNvPr id="531517" name="Oval 61"/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8" name="Oval 62"/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31519" name="Oval 63"/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5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r>
              <a:rPr lang="en-US" sz="3600" dirty="0"/>
              <a:t>Port Stealing: example</a:t>
            </a:r>
            <a:endParaRPr lang="en-US" dirty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C send a frame to R.  G is an intruder</a:t>
            </a:r>
            <a:endParaRPr lang="en-US" dirty="0"/>
          </a:p>
        </p:txBody>
      </p:sp>
      <p:sp>
        <p:nvSpPr>
          <p:cNvPr id="9227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9228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5-</a:t>
            </a:r>
            <a:fld id="{C42F40B8-CD21-469A-9641-BF42E20FD5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sends frames using R as source MAC. This forces wrong updating of the switch table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2000" u="none" dirty="0"/>
              <a:t>G can then capture frames to R, can record, filter and alter them. Then, for avoiding disruption of communication, it sends frames to the real R, stimulating re-update of the switch table</a:t>
            </a:r>
          </a:p>
        </p:txBody>
      </p:sp>
      <p:sp>
        <p:nvSpPr>
          <p:cNvPr id="9232" name="Rectangle 7"/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3" name="Rectangle 12"/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4" name="Rectangle 13"/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it-IT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283" name="Rectangle 30"/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it-IT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9285" name="Line 32"/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286" name="Line 3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9245" name="Line 34"/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48" name="Text Box 37"/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49" name="Text Box 38"/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0" name="Text Box 39"/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hub</a:t>
            </a:r>
          </a:p>
        </p:txBody>
      </p:sp>
      <p:sp>
        <p:nvSpPr>
          <p:cNvPr id="9251" name="Text Box 40"/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switch</a:t>
            </a:r>
          </a:p>
        </p:txBody>
      </p:sp>
      <p:sp>
        <p:nvSpPr>
          <p:cNvPr id="9252" name="Text Box 42"/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A</a:t>
            </a:r>
          </a:p>
        </p:txBody>
      </p:sp>
      <p:sp>
        <p:nvSpPr>
          <p:cNvPr id="9253" name="Text Box 43"/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B</a:t>
            </a:r>
          </a:p>
        </p:txBody>
      </p:sp>
      <p:sp>
        <p:nvSpPr>
          <p:cNvPr id="9254" name="Text Box 44"/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C</a:t>
            </a:r>
          </a:p>
        </p:txBody>
      </p:sp>
      <p:sp>
        <p:nvSpPr>
          <p:cNvPr id="9255" name="Text Box 45"/>
          <p:cNvSpPr txBox="1">
            <a:spLocks noChangeArrowheads="1"/>
          </p:cNvSpPr>
          <p:nvPr/>
        </p:nvSpPr>
        <p:spPr bwMode="auto">
          <a:xfrm>
            <a:off x="4638675" y="3910013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R</a:t>
            </a:r>
          </a:p>
        </p:txBody>
      </p:sp>
      <p:sp>
        <p:nvSpPr>
          <p:cNvPr id="9258" name="Text Box 48"/>
          <p:cNvSpPr txBox="1">
            <a:spLocks noChangeArrowheads="1"/>
          </p:cNvSpPr>
          <p:nvPr/>
        </p:nvSpPr>
        <p:spPr bwMode="auto">
          <a:xfrm>
            <a:off x="6738943" y="4000505"/>
            <a:ext cx="339725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none" dirty="0"/>
              <a:t>G</a:t>
            </a:r>
          </a:p>
        </p:txBody>
      </p:sp>
      <p:sp>
        <p:nvSpPr>
          <p:cNvPr id="9259" name="Text Box 50"/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H</a:t>
            </a:r>
          </a:p>
        </p:txBody>
      </p:sp>
      <p:sp>
        <p:nvSpPr>
          <p:cNvPr id="9260" name="Text Box 51"/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I</a:t>
            </a:r>
          </a:p>
        </p:txBody>
      </p:sp>
      <p:sp>
        <p:nvSpPr>
          <p:cNvPr id="9261" name="Line 52"/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2" name="Line 53"/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it-IT"/>
          </a:p>
        </p:txBody>
      </p:sp>
      <p:sp>
        <p:nvSpPr>
          <p:cNvPr id="9263" name="Text Box 54"/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9264" name="Text Box 55"/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9265" name="Text Box 56"/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A</a:t>
            </a:r>
          </a:p>
          <a:p>
            <a:r>
              <a:rPr lang="en-US" u="none" dirty="0"/>
              <a:t>B</a:t>
            </a:r>
          </a:p>
          <a:p>
            <a:r>
              <a:rPr lang="en-US" u="none" dirty="0"/>
              <a:t>R</a:t>
            </a:r>
          </a:p>
          <a:p>
            <a:r>
              <a:rPr lang="en-US" u="none" dirty="0"/>
              <a:t>G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9266" name="Text Box 57"/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  <a:p>
            <a:r>
              <a:rPr lang="en-US" u="none"/>
              <a:t>1</a:t>
            </a:r>
          </a:p>
          <a:p>
            <a:r>
              <a:rPr lang="en-US" u="none"/>
              <a:t>2</a:t>
            </a:r>
          </a:p>
          <a:p>
            <a:r>
              <a:rPr lang="en-US" u="none"/>
              <a:t>3</a:t>
            </a:r>
          </a:p>
        </p:txBody>
      </p:sp>
      <p:sp>
        <p:nvSpPr>
          <p:cNvPr id="9267" name="Text Box 59"/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1</a:t>
            </a:r>
          </a:p>
        </p:txBody>
      </p:sp>
      <p:sp>
        <p:nvSpPr>
          <p:cNvPr id="9268" name="Text Box 60"/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2</a:t>
            </a:r>
          </a:p>
        </p:txBody>
      </p:sp>
      <p:sp>
        <p:nvSpPr>
          <p:cNvPr id="9269" name="Text Box 61"/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/>
              <a:t>3</a:t>
            </a:r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0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/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1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2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3"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4"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5"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6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/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7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ggetto 12"/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8" name="Clip" r:id="rId13" imgW="1307263" imgH="1084139" progId="MS_ClipArt_Gallery.2">
                  <p:embed/>
                </p:oleObj>
              </mc:Choice>
              <mc:Fallback>
                <p:oleObj name="Clip" r:id="rId13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5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 / </a:t>
            </a:r>
            <a:r>
              <a:rPr lang="it-IT" dirty="0" err="1"/>
              <a:t>Flooding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Flooding</a:t>
            </a:r>
            <a:r>
              <a:rPr lang="it-IT" dirty="0"/>
              <a:t>. Idea: the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frames</a:t>
            </a:r>
            <a:r>
              <a:rPr lang="it-IT" dirty="0"/>
              <a:t> with random MAC </a:t>
            </a:r>
            <a:r>
              <a:rPr lang="it-IT" dirty="0" err="1"/>
              <a:t>sources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, a </a:t>
            </a:r>
            <a:r>
              <a:rPr lang="it-IT" dirty="0" err="1"/>
              <a:t>switch</a:t>
            </a:r>
            <a:r>
              <a:rPr lang="it-IT" dirty="0"/>
              <a:t> </a:t>
            </a:r>
            <a:r>
              <a:rPr lang="it-IT" dirty="0" err="1"/>
              <a:t>starts</a:t>
            </a:r>
            <a:r>
              <a:rPr lang="it-IT" dirty="0"/>
              <a:t> </a:t>
            </a:r>
            <a:r>
              <a:rPr lang="it-IT" dirty="0" err="1"/>
              <a:t>behaving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Countermeasures</a:t>
            </a:r>
            <a:r>
              <a:rPr lang="it-IT" dirty="0"/>
              <a:t>: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, IEEE 802.1X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977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3BF-F464-44F4-B642-77559B3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under-the-hood protocols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A51F-70B9-442C-9A42-BB976972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VLAN vulnerabilities (Hopping…)</a:t>
            </a:r>
          </a:p>
          <a:p>
            <a:r>
              <a:rPr lang="en-US" dirty="0"/>
              <a:t>STP, VSTP…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08B1A-7CE8-48BA-BD7B-AA34100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86E81-5379-4617-BFED-958CF8C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it-IT" sz="4800" dirty="0" err="1">
                <a:solidFill>
                  <a:srgbClr val="FFFFFF"/>
                </a:solidFill>
              </a:rPr>
              <a:t>Specific</a:t>
            </a:r>
            <a:r>
              <a:rPr lang="it-IT" sz="4800" dirty="0">
                <a:solidFill>
                  <a:srgbClr val="FFFFFF"/>
                </a:solidFill>
              </a:rPr>
              <a:t> 802.11 (Wi-Fi) security </a:t>
            </a:r>
            <a:r>
              <a:rPr lang="it-IT" sz="4800" dirty="0" err="1">
                <a:solidFill>
                  <a:srgbClr val="FFFFFF"/>
                </a:solidFill>
              </a:rPr>
              <a:t>issues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</a:rPr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5-</a:t>
            </a:r>
            <a:fld id="{9FC49F73-0371-4713-9AA3-EDC6BD8D2D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7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 err="1"/>
              <a:t>Embedding</a:t>
            </a:r>
            <a:r>
              <a:rPr lang="it-IT" altLang="it-IT" dirty="0"/>
              <a:t> – </a:t>
            </a:r>
            <a:r>
              <a:rPr lang="it-IT" altLang="it-IT" dirty="0" err="1"/>
              <a:t>Envelope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4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+mn-lt"/>
                <a:hlinkClick r:id="rId4"/>
              </a:rPr>
              <a:t>https://www.wireshark.org/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802.11: BSS &amp; ESS</a:t>
            </a:r>
          </a:p>
        </p:txBody>
      </p:sp>
      <p:sp>
        <p:nvSpPr>
          <p:cNvPr id="604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ESSID =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denoting</a:t>
            </a:r>
            <a:r>
              <a:rPr lang="it-IT" dirty="0"/>
              <a:t> an AP </a:t>
            </a:r>
            <a:r>
              <a:rPr lang="it-IT" dirty="0" err="1"/>
              <a:t>group</a:t>
            </a:r>
            <a:r>
              <a:rPr lang="it-IT" dirty="0"/>
              <a:t>. </a:t>
            </a:r>
            <a:r>
              <a:rPr lang="it-IT" dirty="0" err="1"/>
              <a:t>Members</a:t>
            </a:r>
            <a:r>
              <a:rPr lang="it-IT" dirty="0"/>
              <a:t> of the 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coordinated</a:t>
            </a:r>
            <a:r>
              <a:rPr lang="it-IT" dirty="0"/>
              <a:t>. Not </a:t>
            </a:r>
            <a:r>
              <a:rPr lang="it-IT" dirty="0" err="1"/>
              <a:t>necessarily</a:t>
            </a:r>
            <a:r>
              <a:rPr lang="it-IT" dirty="0"/>
              <a:t> </a:t>
            </a:r>
            <a:r>
              <a:rPr lang="it-IT" dirty="0" err="1"/>
              <a:t>configured</a:t>
            </a:r>
            <a:r>
              <a:rPr lang="it-IT" dirty="0"/>
              <a:t> in a WDS (wireless </a:t>
            </a:r>
            <a:r>
              <a:rPr lang="it-IT" dirty="0" err="1"/>
              <a:t>distribution</a:t>
            </a:r>
            <a:r>
              <a:rPr lang="it-IT" dirty="0"/>
              <a:t> system).</a:t>
            </a:r>
          </a:p>
          <a:p>
            <a:r>
              <a:rPr lang="it-IT" dirty="0"/>
              <a:t>BSSID = single AP MAC </a:t>
            </a:r>
            <a:r>
              <a:rPr lang="it-IT" dirty="0" err="1"/>
              <a:t>address</a:t>
            </a:r>
            <a:r>
              <a:rPr lang="it-IT" dirty="0"/>
              <a:t>.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unique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Association</a:t>
            </a:r>
            <a:r>
              <a:rPr lang="it-IT" dirty="0"/>
              <a:t>: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entering</a:t>
            </a:r>
            <a:r>
              <a:rPr lang="it-IT" dirty="0"/>
              <a:t> a </a:t>
            </a:r>
            <a:r>
              <a:rPr lang="it-IT" dirty="0" err="1"/>
              <a:t>virtual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domain</a:t>
            </a:r>
          </a:p>
          <a:p>
            <a:pPr lvl="1"/>
            <a:r>
              <a:rPr lang="it-IT" dirty="0"/>
              <a:t>Beacon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/>
              <a:t>Probe </a:t>
            </a:r>
            <a:r>
              <a:rPr lang="it-IT" dirty="0" err="1"/>
              <a:t>frames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  <a:p>
            <a:pPr lvl="1"/>
            <a:r>
              <a:rPr lang="it-IT" dirty="0" err="1"/>
              <a:t>Auth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</p:txBody>
      </p:sp>
      <p:sp>
        <p:nvSpPr>
          <p:cNvPr id="60420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042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64058897-0307-4F34-A87D-7B525C189798}" type="slidenum">
              <a:rPr lang="en-US" u="none" smtClean="0">
                <a:latin typeface="Arial" charset="0"/>
              </a:rPr>
              <a:pPr/>
              <a:t>40</a:t>
            </a:fld>
            <a:endParaRPr lang="en-US" u="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frame: Addressing</a:t>
            </a:r>
          </a:p>
        </p:txBody>
      </p:sp>
      <p:sp>
        <p:nvSpPr>
          <p:cNvPr id="5837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5: DataLink Layer</a:t>
            </a:r>
          </a:p>
        </p:txBody>
      </p:sp>
      <p:sp>
        <p:nvSpPr>
          <p:cNvPr id="5837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5-</a:t>
            </a:r>
            <a:fld id="{1BE43869-0400-4BD2-9FA1-44EFBC9170E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8382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 dirty="0">
                  <a:latin typeface="Arial" charset="0"/>
                </a:rPr>
                <a:t>frame</a:t>
              </a:r>
            </a:p>
            <a:p>
              <a:pPr algn="ctr" eaLnBrk="1" hangingPunct="1"/>
              <a:r>
                <a:rPr lang="en-US" sz="1600" u="none" dirty="0">
                  <a:latin typeface="Arial" charset="0"/>
                </a:rPr>
                <a:t>control</a:t>
              </a:r>
            </a:p>
          </p:txBody>
        </p:sp>
        <p:sp>
          <p:nvSpPr>
            <p:cNvPr id="58383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duration</a:t>
              </a:r>
            </a:p>
          </p:txBody>
        </p:sp>
        <p:sp>
          <p:nvSpPr>
            <p:cNvPr id="58384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1</a:t>
              </a:r>
            </a:p>
          </p:txBody>
        </p:sp>
        <p:sp>
          <p:nvSpPr>
            <p:cNvPr id="58385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2</a:t>
              </a:r>
            </a:p>
          </p:txBody>
        </p:sp>
        <p:sp>
          <p:nvSpPr>
            <p:cNvPr id="58386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4</a:t>
              </a:r>
            </a:p>
          </p:txBody>
        </p:sp>
        <p:sp>
          <p:nvSpPr>
            <p:cNvPr id="58387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3</a:t>
              </a:r>
            </a:p>
          </p:txBody>
        </p:sp>
        <p:sp>
          <p:nvSpPr>
            <p:cNvPr id="58388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Arial" charset="0"/>
              </a:endParaRPr>
            </a:p>
          </p:txBody>
        </p:sp>
        <p:sp>
          <p:nvSpPr>
            <p:cNvPr id="58389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payload</a:t>
              </a:r>
            </a:p>
          </p:txBody>
        </p:sp>
        <p:sp>
          <p:nvSpPr>
            <p:cNvPr id="58390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Arial" charset="0"/>
                </a:rPr>
                <a:t>CRC</a:t>
              </a:r>
            </a:p>
          </p:txBody>
        </p:sp>
        <p:sp>
          <p:nvSpPr>
            <p:cNvPr id="58391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 dirty="0">
                  <a:latin typeface="Arial" charset="0"/>
                </a:rPr>
                <a:t>2</a:t>
              </a:r>
            </a:p>
          </p:txBody>
        </p:sp>
        <p:sp>
          <p:nvSpPr>
            <p:cNvPr id="58392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3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4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5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6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2</a:t>
              </a:r>
            </a:p>
          </p:txBody>
        </p:sp>
        <p:sp>
          <p:nvSpPr>
            <p:cNvPr id="58397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6</a:t>
              </a:r>
            </a:p>
          </p:txBody>
        </p:sp>
        <p:sp>
          <p:nvSpPr>
            <p:cNvPr id="58398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0 - 2312</a:t>
              </a:r>
            </a:p>
          </p:txBody>
        </p:sp>
        <p:sp>
          <p:nvSpPr>
            <p:cNvPr id="58399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Arial" charset="0"/>
                </a:rPr>
                <a:t>4</a:t>
              </a:r>
            </a:p>
          </p:txBody>
        </p: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Arial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Arial" charset="0"/>
                </a:rPr>
                <a:t>control</a:t>
              </a:r>
            </a:p>
          </p:txBody>
        </p:sp>
      </p:grpSp>
      <p:sp>
        <p:nvSpPr>
          <p:cNvPr id="58374" name="Text Box 23"/>
          <p:cNvSpPr txBox="1">
            <a:spLocks noChangeArrowheads="1"/>
          </p:cNvSpPr>
          <p:nvPr/>
        </p:nvSpPr>
        <p:spPr bwMode="auto">
          <a:xfrm>
            <a:off x="2347913" y="4719638"/>
            <a:ext cx="34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2: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5" name="Line 24"/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6" name="Line 25"/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7" name="Text Box 26"/>
          <p:cNvSpPr txBox="1">
            <a:spLocks noChangeArrowheads="1"/>
          </p:cNvSpPr>
          <p:nvPr/>
        </p:nvSpPr>
        <p:spPr bwMode="auto">
          <a:xfrm>
            <a:off x="1798639" y="3486150"/>
            <a:ext cx="3456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1: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none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</p:txBody>
      </p:sp>
      <p:sp>
        <p:nvSpPr>
          <p:cNvPr id="58378" name="Line 27"/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379" name="Text Box 28"/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 MAC address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BSSID</a:t>
            </a:r>
          </a:p>
        </p:txBody>
      </p:sp>
      <p:sp>
        <p:nvSpPr>
          <p:cNvPr id="58380" name="Text Box 29"/>
          <p:cNvSpPr txBox="1">
            <a:spLocks noChangeArrowheads="1"/>
          </p:cNvSpPr>
          <p:nvPr/>
        </p:nvSpPr>
        <p:spPr bwMode="auto">
          <a:xfrm>
            <a:off x="7362826" y="3021014"/>
            <a:ext cx="260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Address 3:</a:t>
            </a:r>
            <a:r>
              <a:rPr lang="en-US" u="none" dirty="0">
                <a:latin typeface="Verdana" panose="020B0604030504040204" pitchFamily="34" charset="0"/>
                <a:ea typeface="Verdana" panose="020B0604030504040204" pitchFamily="34" charset="0"/>
              </a:rPr>
              <a:t> Used in WDS</a:t>
            </a:r>
          </a:p>
        </p:txBody>
      </p:sp>
      <p:sp>
        <p:nvSpPr>
          <p:cNvPr id="58381" name="Line 30"/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13319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FA52996-75FF-4F70-8363-EB3AF9C09A20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0" name="Oval 2"/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1" name="Line 3"/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22" name="Line 4"/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323" name="Group 5"/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3424" name="Freeform 6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9 w 2135"/>
                <a:gd name="T1" fmla="*/ 194 h 1662"/>
                <a:gd name="T2" fmla="*/ 36 w 2135"/>
                <a:gd name="T3" fmla="*/ 23 h 1662"/>
                <a:gd name="T4" fmla="*/ 222 w 2135"/>
                <a:gd name="T5" fmla="*/ 58 h 1662"/>
                <a:gd name="T6" fmla="*/ 410 w 2135"/>
                <a:gd name="T7" fmla="*/ 30 h 1662"/>
                <a:gd name="T8" fmla="*/ 677 w 2135"/>
                <a:gd name="T9" fmla="*/ 121 h 1662"/>
                <a:gd name="T10" fmla="*/ 682 w 2135"/>
                <a:gd name="T11" fmla="*/ 341 h 1662"/>
                <a:gd name="T12" fmla="*/ 535 w 2135"/>
                <a:gd name="T13" fmla="*/ 477 h 1662"/>
                <a:gd name="T14" fmla="*/ 275 w 2135"/>
                <a:gd name="T15" fmla="*/ 451 h 1662"/>
                <a:gd name="T16" fmla="*/ 169 w 2135"/>
                <a:gd name="T17" fmla="*/ 378 h 1662"/>
                <a:gd name="T18" fmla="*/ 62 w 2135"/>
                <a:gd name="T19" fmla="*/ 318 h 1662"/>
                <a:gd name="T20" fmla="*/ 9 w 2135"/>
                <a:gd name="T21" fmla="*/ 19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425" name="Text Box 7"/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Internet</a:t>
              </a:r>
            </a:p>
          </p:txBody>
        </p:sp>
      </p:grpSp>
      <p:grpSp>
        <p:nvGrpSpPr>
          <p:cNvPr id="13324" name="Group 8"/>
          <p:cNvGrpSpPr>
            <a:grpSpLocks/>
          </p:cNvGrpSpPr>
          <p:nvPr/>
        </p:nvGrpSpPr>
        <p:grpSpPr bwMode="auto">
          <a:xfrm>
            <a:off x="6223000" y="2284413"/>
            <a:ext cx="895350" cy="525462"/>
            <a:chOff x="2960" y="1439"/>
            <a:chExt cx="564" cy="331"/>
          </a:xfrm>
        </p:grpSpPr>
        <p:grpSp>
          <p:nvGrpSpPr>
            <p:cNvPr id="13409" name="Group 9"/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3411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2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3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it-IT" sz="2400" u="none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15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grpSp>
            <p:nvGrpSpPr>
              <p:cNvPr id="13416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4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2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3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  <p:grpSp>
            <p:nvGrpSpPr>
              <p:cNvPr id="13417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41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1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  <p:sp>
              <p:nvSpPr>
                <p:cNvPr id="1342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13410" name="Text Box 23"/>
            <p:cNvSpPr txBox="1">
              <a:spLocks noChangeArrowheads="1"/>
            </p:cNvSpPr>
            <p:nvPr/>
          </p:nvSpPr>
          <p:spPr bwMode="auto">
            <a:xfrm>
              <a:off x="2960" y="1439"/>
              <a:ext cx="5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router</a:t>
              </a:r>
            </a:p>
          </p:txBody>
        </p:sp>
      </p:grpSp>
      <p:grpSp>
        <p:nvGrpSpPr>
          <p:cNvPr id="13325" name="Group 24"/>
          <p:cNvGrpSpPr>
            <a:grpSpLocks/>
          </p:cNvGrpSpPr>
          <p:nvPr/>
        </p:nvGrpSpPr>
        <p:grpSpPr bwMode="auto">
          <a:xfrm>
            <a:off x="4546600" y="2157413"/>
            <a:ext cx="935038" cy="1042987"/>
            <a:chOff x="1952" y="1032"/>
            <a:chExt cx="589" cy="657"/>
          </a:xfrm>
        </p:grpSpPr>
        <p:sp>
          <p:nvSpPr>
            <p:cNvPr id="13389" name="Text Box 25"/>
            <p:cNvSpPr txBox="1">
              <a:spLocks noChangeArrowheads="1"/>
            </p:cNvSpPr>
            <p:nvPr/>
          </p:nvSpPr>
          <p:spPr bwMode="auto">
            <a:xfrm>
              <a:off x="2080" y="1456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AP</a:t>
              </a:r>
            </a:p>
          </p:txBody>
        </p:sp>
        <p:grpSp>
          <p:nvGrpSpPr>
            <p:cNvPr id="13390" name="Group 26"/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3391" name="Picture 27" descr="31u_bnrz[1]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393" name="Freeform 29"/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3 w 247"/>
                  <a:gd name="T1" fmla="*/ 4 h 203"/>
                  <a:gd name="T2" fmla="*/ 3 w 247"/>
                  <a:gd name="T3" fmla="*/ 5 h 203"/>
                  <a:gd name="T4" fmla="*/ 2 w 247"/>
                  <a:gd name="T5" fmla="*/ 6 h 203"/>
                  <a:gd name="T6" fmla="*/ 1 w 247"/>
                  <a:gd name="T7" fmla="*/ 7 h 203"/>
                  <a:gd name="T8" fmla="*/ 1 w 247"/>
                  <a:gd name="T9" fmla="*/ 9 h 203"/>
                  <a:gd name="T10" fmla="*/ 1 w 247"/>
                  <a:gd name="T11" fmla="*/ 10 h 203"/>
                  <a:gd name="T12" fmla="*/ 0 w 247"/>
                  <a:gd name="T13" fmla="*/ 12 h 203"/>
                  <a:gd name="T14" fmla="*/ 0 w 247"/>
                  <a:gd name="T15" fmla="*/ 14 h 203"/>
                  <a:gd name="T16" fmla="*/ 0 w 247"/>
                  <a:gd name="T17" fmla="*/ 16 h 203"/>
                  <a:gd name="T18" fmla="*/ 0 w 247"/>
                  <a:gd name="T19" fmla="*/ 19 h 203"/>
                  <a:gd name="T20" fmla="*/ 1 w 247"/>
                  <a:gd name="T21" fmla="*/ 21 h 203"/>
                  <a:gd name="T22" fmla="*/ 1 w 247"/>
                  <a:gd name="T23" fmla="*/ 23 h 203"/>
                  <a:gd name="T24" fmla="*/ 2 w 247"/>
                  <a:gd name="T25" fmla="*/ 24 h 203"/>
                  <a:gd name="T26" fmla="*/ 3 w 247"/>
                  <a:gd name="T27" fmla="*/ 25 h 203"/>
                  <a:gd name="T28" fmla="*/ 4 w 247"/>
                  <a:gd name="T29" fmla="*/ 26 h 203"/>
                  <a:gd name="T30" fmla="*/ 5 w 247"/>
                  <a:gd name="T31" fmla="*/ 26 h 203"/>
                  <a:gd name="T32" fmla="*/ 6 w 247"/>
                  <a:gd name="T33" fmla="*/ 25 h 203"/>
                  <a:gd name="T34" fmla="*/ 6 w 247"/>
                  <a:gd name="T35" fmla="*/ 25 h 203"/>
                  <a:gd name="T36" fmla="*/ 7 w 247"/>
                  <a:gd name="T37" fmla="*/ 25 h 203"/>
                  <a:gd name="T38" fmla="*/ 7 w 247"/>
                  <a:gd name="T39" fmla="*/ 25 h 203"/>
                  <a:gd name="T40" fmla="*/ 7 w 247"/>
                  <a:gd name="T41" fmla="*/ 24 h 203"/>
                  <a:gd name="T42" fmla="*/ 7 w 247"/>
                  <a:gd name="T43" fmla="*/ 24 h 203"/>
                  <a:gd name="T44" fmla="*/ 6 w 247"/>
                  <a:gd name="T45" fmla="*/ 23 h 203"/>
                  <a:gd name="T46" fmla="*/ 6 w 247"/>
                  <a:gd name="T47" fmla="*/ 23 h 203"/>
                  <a:gd name="T48" fmla="*/ 6 w 247"/>
                  <a:gd name="T49" fmla="*/ 22 h 203"/>
                  <a:gd name="T50" fmla="*/ 5 w 247"/>
                  <a:gd name="T51" fmla="*/ 22 h 203"/>
                  <a:gd name="T52" fmla="*/ 5 w 247"/>
                  <a:gd name="T53" fmla="*/ 22 h 203"/>
                  <a:gd name="T54" fmla="*/ 4 w 247"/>
                  <a:gd name="T55" fmla="*/ 22 h 203"/>
                  <a:gd name="T56" fmla="*/ 4 w 247"/>
                  <a:gd name="T57" fmla="*/ 21 h 203"/>
                  <a:gd name="T58" fmla="*/ 3 w 247"/>
                  <a:gd name="T59" fmla="*/ 21 h 203"/>
                  <a:gd name="T60" fmla="*/ 3 w 247"/>
                  <a:gd name="T61" fmla="*/ 20 h 203"/>
                  <a:gd name="T62" fmla="*/ 2 w 247"/>
                  <a:gd name="T63" fmla="*/ 20 h 203"/>
                  <a:gd name="T64" fmla="*/ 2 w 247"/>
                  <a:gd name="T65" fmla="*/ 19 h 203"/>
                  <a:gd name="T66" fmla="*/ 2 w 247"/>
                  <a:gd name="T67" fmla="*/ 14 h 203"/>
                  <a:gd name="T68" fmla="*/ 2 w 247"/>
                  <a:gd name="T69" fmla="*/ 11 h 203"/>
                  <a:gd name="T70" fmla="*/ 3 w 247"/>
                  <a:gd name="T71" fmla="*/ 8 h 203"/>
                  <a:gd name="T72" fmla="*/ 4 w 247"/>
                  <a:gd name="T73" fmla="*/ 6 h 203"/>
                  <a:gd name="T74" fmla="*/ 6 w 247"/>
                  <a:gd name="T75" fmla="*/ 4 h 203"/>
                  <a:gd name="T76" fmla="*/ 7 w 247"/>
                  <a:gd name="T77" fmla="*/ 3 h 203"/>
                  <a:gd name="T78" fmla="*/ 8 w 247"/>
                  <a:gd name="T79" fmla="*/ 2 h 203"/>
                  <a:gd name="T80" fmla="*/ 9 w 247"/>
                  <a:gd name="T81" fmla="*/ 1 h 203"/>
                  <a:gd name="T82" fmla="*/ 9 w 247"/>
                  <a:gd name="T83" fmla="*/ 1 h 203"/>
                  <a:gd name="T84" fmla="*/ 8 w 247"/>
                  <a:gd name="T85" fmla="*/ 0 h 203"/>
                  <a:gd name="T86" fmla="*/ 7 w 247"/>
                  <a:gd name="T87" fmla="*/ 1 h 203"/>
                  <a:gd name="T88" fmla="*/ 6 w 247"/>
                  <a:gd name="T89" fmla="*/ 1 h 203"/>
                  <a:gd name="T90" fmla="*/ 6 w 247"/>
                  <a:gd name="T91" fmla="*/ 2 h 203"/>
                  <a:gd name="T92" fmla="*/ 5 w 247"/>
                  <a:gd name="T93" fmla="*/ 2 h 203"/>
                  <a:gd name="T94" fmla="*/ 4 w 247"/>
                  <a:gd name="T95" fmla="*/ 3 h 203"/>
                  <a:gd name="T96" fmla="*/ 3 w 247"/>
                  <a:gd name="T97" fmla="*/ 4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4" name="Freeform 30"/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5 w 158"/>
                  <a:gd name="T1" fmla="*/ 6 h 158"/>
                  <a:gd name="T2" fmla="*/ 5 w 158"/>
                  <a:gd name="T3" fmla="*/ 9 h 158"/>
                  <a:gd name="T4" fmla="*/ 5 w 158"/>
                  <a:gd name="T5" fmla="*/ 10 h 158"/>
                  <a:gd name="T6" fmla="*/ 5 w 158"/>
                  <a:gd name="T7" fmla="*/ 11 h 158"/>
                  <a:gd name="T8" fmla="*/ 4 w 158"/>
                  <a:gd name="T9" fmla="*/ 13 h 158"/>
                  <a:gd name="T10" fmla="*/ 3 w 158"/>
                  <a:gd name="T11" fmla="*/ 14 h 158"/>
                  <a:gd name="T12" fmla="*/ 3 w 158"/>
                  <a:gd name="T13" fmla="*/ 15 h 158"/>
                  <a:gd name="T14" fmla="*/ 2 w 158"/>
                  <a:gd name="T15" fmla="*/ 17 h 158"/>
                  <a:gd name="T16" fmla="*/ 1 w 158"/>
                  <a:gd name="T17" fmla="*/ 18 h 158"/>
                  <a:gd name="T18" fmla="*/ 1 w 158"/>
                  <a:gd name="T19" fmla="*/ 19 h 158"/>
                  <a:gd name="T20" fmla="*/ 1 w 158"/>
                  <a:gd name="T21" fmla="*/ 19 h 158"/>
                  <a:gd name="T22" fmla="*/ 1 w 158"/>
                  <a:gd name="T23" fmla="*/ 19 h 158"/>
                  <a:gd name="T24" fmla="*/ 1 w 158"/>
                  <a:gd name="T25" fmla="*/ 20 h 158"/>
                  <a:gd name="T26" fmla="*/ 1 w 158"/>
                  <a:gd name="T27" fmla="*/ 20 h 158"/>
                  <a:gd name="T28" fmla="*/ 2 w 158"/>
                  <a:gd name="T29" fmla="*/ 20 h 158"/>
                  <a:gd name="T30" fmla="*/ 2 w 158"/>
                  <a:gd name="T31" fmla="*/ 20 h 158"/>
                  <a:gd name="T32" fmla="*/ 2 w 158"/>
                  <a:gd name="T33" fmla="*/ 20 h 158"/>
                  <a:gd name="T34" fmla="*/ 3 w 158"/>
                  <a:gd name="T35" fmla="*/ 19 h 158"/>
                  <a:gd name="T36" fmla="*/ 3 w 158"/>
                  <a:gd name="T37" fmla="*/ 18 h 158"/>
                  <a:gd name="T38" fmla="*/ 4 w 158"/>
                  <a:gd name="T39" fmla="*/ 15 h 158"/>
                  <a:gd name="T40" fmla="*/ 5 w 158"/>
                  <a:gd name="T41" fmla="*/ 14 h 158"/>
                  <a:gd name="T42" fmla="*/ 5 w 158"/>
                  <a:gd name="T43" fmla="*/ 12 h 158"/>
                  <a:gd name="T44" fmla="*/ 6 w 158"/>
                  <a:gd name="T45" fmla="*/ 10 h 158"/>
                  <a:gd name="T46" fmla="*/ 6 w 158"/>
                  <a:gd name="T47" fmla="*/ 9 h 158"/>
                  <a:gd name="T48" fmla="*/ 5 w 158"/>
                  <a:gd name="T49" fmla="*/ 6 h 158"/>
                  <a:gd name="T50" fmla="*/ 5 w 158"/>
                  <a:gd name="T51" fmla="*/ 5 h 158"/>
                  <a:gd name="T52" fmla="*/ 4 w 158"/>
                  <a:gd name="T53" fmla="*/ 2 h 158"/>
                  <a:gd name="T54" fmla="*/ 4 w 158"/>
                  <a:gd name="T55" fmla="*/ 1 h 158"/>
                  <a:gd name="T56" fmla="*/ 3 w 158"/>
                  <a:gd name="T57" fmla="*/ 1 h 158"/>
                  <a:gd name="T58" fmla="*/ 2 w 158"/>
                  <a:gd name="T59" fmla="*/ 1 h 158"/>
                  <a:gd name="T60" fmla="*/ 1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1 w 158"/>
                  <a:gd name="T67" fmla="*/ 1 h 158"/>
                  <a:gd name="T68" fmla="*/ 1 w 158"/>
                  <a:gd name="T69" fmla="*/ 1 h 158"/>
                  <a:gd name="T70" fmla="*/ 2 w 158"/>
                  <a:gd name="T71" fmla="*/ 2 h 158"/>
                  <a:gd name="T72" fmla="*/ 3 w 158"/>
                  <a:gd name="T73" fmla="*/ 2 h 158"/>
                  <a:gd name="T74" fmla="*/ 3 w 158"/>
                  <a:gd name="T75" fmla="*/ 3 h 158"/>
                  <a:gd name="T76" fmla="*/ 4 w 158"/>
                  <a:gd name="T77" fmla="*/ 5 h 158"/>
                  <a:gd name="T78" fmla="*/ 4 w 158"/>
                  <a:gd name="T79" fmla="*/ 5 h 158"/>
                  <a:gd name="T80" fmla="*/ 5 w 158"/>
                  <a:gd name="T81" fmla="*/ 6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5" name="Freeform 31"/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5 w 399"/>
                  <a:gd name="T1" fmla="*/ 8 h 331"/>
                  <a:gd name="T2" fmla="*/ 2 w 399"/>
                  <a:gd name="T3" fmla="*/ 13 h 331"/>
                  <a:gd name="T4" fmla="*/ 1 w 399"/>
                  <a:gd name="T5" fmla="*/ 19 h 331"/>
                  <a:gd name="T6" fmla="*/ 0 w 399"/>
                  <a:gd name="T7" fmla="*/ 25 h 331"/>
                  <a:gd name="T8" fmla="*/ 0 w 399"/>
                  <a:gd name="T9" fmla="*/ 30 h 331"/>
                  <a:gd name="T10" fmla="*/ 0 w 399"/>
                  <a:gd name="T11" fmla="*/ 31 h 331"/>
                  <a:gd name="T12" fmla="*/ 1 w 399"/>
                  <a:gd name="T13" fmla="*/ 33 h 331"/>
                  <a:gd name="T14" fmla="*/ 1 w 399"/>
                  <a:gd name="T15" fmla="*/ 34 h 331"/>
                  <a:gd name="T16" fmla="*/ 3 w 399"/>
                  <a:gd name="T17" fmla="*/ 36 h 331"/>
                  <a:gd name="T18" fmla="*/ 4 w 399"/>
                  <a:gd name="T19" fmla="*/ 38 h 331"/>
                  <a:gd name="T20" fmla="*/ 5 w 399"/>
                  <a:gd name="T21" fmla="*/ 39 h 331"/>
                  <a:gd name="T22" fmla="*/ 7 w 399"/>
                  <a:gd name="T23" fmla="*/ 40 h 331"/>
                  <a:gd name="T24" fmla="*/ 9 w 399"/>
                  <a:gd name="T25" fmla="*/ 41 h 331"/>
                  <a:gd name="T26" fmla="*/ 10 w 399"/>
                  <a:gd name="T27" fmla="*/ 41 h 331"/>
                  <a:gd name="T28" fmla="*/ 12 w 399"/>
                  <a:gd name="T29" fmla="*/ 41 h 331"/>
                  <a:gd name="T30" fmla="*/ 13 w 399"/>
                  <a:gd name="T31" fmla="*/ 42 h 331"/>
                  <a:gd name="T32" fmla="*/ 14 w 399"/>
                  <a:gd name="T33" fmla="*/ 42 h 331"/>
                  <a:gd name="T34" fmla="*/ 15 w 399"/>
                  <a:gd name="T35" fmla="*/ 41 h 331"/>
                  <a:gd name="T36" fmla="*/ 15 w 399"/>
                  <a:gd name="T37" fmla="*/ 40 h 331"/>
                  <a:gd name="T38" fmla="*/ 14 w 399"/>
                  <a:gd name="T39" fmla="*/ 39 h 331"/>
                  <a:gd name="T40" fmla="*/ 13 w 399"/>
                  <a:gd name="T41" fmla="*/ 38 h 331"/>
                  <a:gd name="T42" fmla="*/ 12 w 399"/>
                  <a:gd name="T43" fmla="*/ 38 h 331"/>
                  <a:gd name="T44" fmla="*/ 11 w 399"/>
                  <a:gd name="T45" fmla="*/ 37 h 331"/>
                  <a:gd name="T46" fmla="*/ 9 w 399"/>
                  <a:gd name="T47" fmla="*/ 37 h 331"/>
                  <a:gd name="T48" fmla="*/ 8 w 399"/>
                  <a:gd name="T49" fmla="*/ 36 h 331"/>
                  <a:gd name="T50" fmla="*/ 6 w 399"/>
                  <a:gd name="T51" fmla="*/ 35 h 331"/>
                  <a:gd name="T52" fmla="*/ 5 w 399"/>
                  <a:gd name="T53" fmla="*/ 34 h 331"/>
                  <a:gd name="T54" fmla="*/ 4 w 399"/>
                  <a:gd name="T55" fmla="*/ 33 h 331"/>
                  <a:gd name="T56" fmla="*/ 3 w 399"/>
                  <a:gd name="T57" fmla="*/ 31 h 331"/>
                  <a:gd name="T58" fmla="*/ 2 w 399"/>
                  <a:gd name="T59" fmla="*/ 29 h 331"/>
                  <a:gd name="T60" fmla="*/ 2 w 399"/>
                  <a:gd name="T61" fmla="*/ 26 h 331"/>
                  <a:gd name="T62" fmla="*/ 2 w 399"/>
                  <a:gd name="T63" fmla="*/ 22 h 331"/>
                  <a:gd name="T64" fmla="*/ 2 w 399"/>
                  <a:gd name="T65" fmla="*/ 19 h 331"/>
                  <a:gd name="T66" fmla="*/ 3 w 399"/>
                  <a:gd name="T67" fmla="*/ 16 h 331"/>
                  <a:gd name="T68" fmla="*/ 4 w 399"/>
                  <a:gd name="T69" fmla="*/ 13 h 331"/>
                  <a:gd name="T70" fmla="*/ 6 w 399"/>
                  <a:gd name="T71" fmla="*/ 10 h 331"/>
                  <a:gd name="T72" fmla="*/ 7 w 399"/>
                  <a:gd name="T73" fmla="*/ 7 h 331"/>
                  <a:gd name="T74" fmla="*/ 9 w 399"/>
                  <a:gd name="T75" fmla="*/ 5 h 331"/>
                  <a:gd name="T76" fmla="*/ 11 w 399"/>
                  <a:gd name="T77" fmla="*/ 3 h 331"/>
                  <a:gd name="T78" fmla="*/ 12 w 399"/>
                  <a:gd name="T79" fmla="*/ 1 h 331"/>
                  <a:gd name="T80" fmla="*/ 12 w 399"/>
                  <a:gd name="T81" fmla="*/ 0 h 331"/>
                  <a:gd name="T82" fmla="*/ 10 w 399"/>
                  <a:gd name="T83" fmla="*/ 1 h 331"/>
                  <a:gd name="T84" fmla="*/ 8 w 399"/>
                  <a:gd name="T85" fmla="*/ 2 h 331"/>
                  <a:gd name="T86" fmla="*/ 6 w 399"/>
                  <a:gd name="T87" fmla="*/ 5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6" name="Freeform 32"/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11 w 350"/>
                  <a:gd name="T1" fmla="*/ 8 h 221"/>
                  <a:gd name="T2" fmla="*/ 11 w 350"/>
                  <a:gd name="T3" fmla="*/ 10 h 221"/>
                  <a:gd name="T4" fmla="*/ 12 w 350"/>
                  <a:gd name="T5" fmla="*/ 11 h 221"/>
                  <a:gd name="T6" fmla="*/ 12 w 350"/>
                  <a:gd name="T7" fmla="*/ 13 h 221"/>
                  <a:gd name="T8" fmla="*/ 12 w 350"/>
                  <a:gd name="T9" fmla="*/ 15 h 221"/>
                  <a:gd name="T10" fmla="*/ 12 w 350"/>
                  <a:gd name="T11" fmla="*/ 17 h 221"/>
                  <a:gd name="T12" fmla="*/ 11 w 350"/>
                  <a:gd name="T13" fmla="*/ 18 h 221"/>
                  <a:gd name="T14" fmla="*/ 11 w 350"/>
                  <a:gd name="T15" fmla="*/ 20 h 221"/>
                  <a:gd name="T16" fmla="*/ 11 w 350"/>
                  <a:gd name="T17" fmla="*/ 21 h 221"/>
                  <a:gd name="T18" fmla="*/ 10 w 350"/>
                  <a:gd name="T19" fmla="*/ 22 h 221"/>
                  <a:gd name="T20" fmla="*/ 10 w 350"/>
                  <a:gd name="T21" fmla="*/ 23 h 221"/>
                  <a:gd name="T22" fmla="*/ 9 w 350"/>
                  <a:gd name="T23" fmla="*/ 24 h 221"/>
                  <a:gd name="T24" fmla="*/ 9 w 350"/>
                  <a:gd name="T25" fmla="*/ 25 h 221"/>
                  <a:gd name="T26" fmla="*/ 9 w 350"/>
                  <a:gd name="T27" fmla="*/ 26 h 221"/>
                  <a:gd name="T28" fmla="*/ 9 w 350"/>
                  <a:gd name="T29" fmla="*/ 26 h 221"/>
                  <a:gd name="T30" fmla="*/ 9 w 350"/>
                  <a:gd name="T31" fmla="*/ 26 h 221"/>
                  <a:gd name="T32" fmla="*/ 9 w 350"/>
                  <a:gd name="T33" fmla="*/ 27 h 221"/>
                  <a:gd name="T34" fmla="*/ 9 w 350"/>
                  <a:gd name="T35" fmla="*/ 27 h 221"/>
                  <a:gd name="T36" fmla="*/ 9 w 350"/>
                  <a:gd name="T37" fmla="*/ 27 h 221"/>
                  <a:gd name="T38" fmla="*/ 9 w 350"/>
                  <a:gd name="T39" fmla="*/ 27 h 221"/>
                  <a:gd name="T40" fmla="*/ 10 w 350"/>
                  <a:gd name="T41" fmla="*/ 27 h 221"/>
                  <a:gd name="T42" fmla="*/ 10 w 350"/>
                  <a:gd name="T43" fmla="*/ 25 h 221"/>
                  <a:gd name="T44" fmla="*/ 11 w 350"/>
                  <a:gd name="T45" fmla="*/ 23 h 221"/>
                  <a:gd name="T46" fmla="*/ 12 w 350"/>
                  <a:gd name="T47" fmla="*/ 21 h 221"/>
                  <a:gd name="T48" fmla="*/ 13 w 350"/>
                  <a:gd name="T49" fmla="*/ 18 h 221"/>
                  <a:gd name="T50" fmla="*/ 13 w 350"/>
                  <a:gd name="T51" fmla="*/ 15 h 221"/>
                  <a:gd name="T52" fmla="*/ 13 w 350"/>
                  <a:gd name="T53" fmla="*/ 12 h 221"/>
                  <a:gd name="T54" fmla="*/ 12 w 350"/>
                  <a:gd name="T55" fmla="*/ 10 h 221"/>
                  <a:gd name="T56" fmla="*/ 11 w 350"/>
                  <a:gd name="T57" fmla="*/ 7 h 221"/>
                  <a:gd name="T58" fmla="*/ 11 w 350"/>
                  <a:gd name="T59" fmla="*/ 6 h 221"/>
                  <a:gd name="T60" fmla="*/ 10 w 350"/>
                  <a:gd name="T61" fmla="*/ 5 h 221"/>
                  <a:gd name="T62" fmla="*/ 9 w 350"/>
                  <a:gd name="T63" fmla="*/ 4 h 221"/>
                  <a:gd name="T64" fmla="*/ 8 w 350"/>
                  <a:gd name="T65" fmla="*/ 3 h 221"/>
                  <a:gd name="T66" fmla="*/ 7 w 350"/>
                  <a:gd name="T67" fmla="*/ 2 h 221"/>
                  <a:gd name="T68" fmla="*/ 7 w 350"/>
                  <a:gd name="T69" fmla="*/ 1 h 221"/>
                  <a:gd name="T70" fmla="*/ 6 w 350"/>
                  <a:gd name="T71" fmla="*/ 1 h 221"/>
                  <a:gd name="T72" fmla="*/ 5 w 350"/>
                  <a:gd name="T73" fmla="*/ 0 h 221"/>
                  <a:gd name="T74" fmla="*/ 4 w 350"/>
                  <a:gd name="T75" fmla="*/ 0 h 221"/>
                  <a:gd name="T76" fmla="*/ 3 w 350"/>
                  <a:gd name="T77" fmla="*/ 0 h 221"/>
                  <a:gd name="T78" fmla="*/ 2 w 350"/>
                  <a:gd name="T79" fmla="*/ 0 h 221"/>
                  <a:gd name="T80" fmla="*/ 2 w 350"/>
                  <a:gd name="T81" fmla="*/ 0 h 221"/>
                  <a:gd name="T82" fmla="*/ 1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1 w 350"/>
                  <a:gd name="T91" fmla="*/ 0 h 221"/>
                  <a:gd name="T92" fmla="*/ 1 w 350"/>
                  <a:gd name="T93" fmla="*/ 0 h 221"/>
                  <a:gd name="T94" fmla="*/ 2 w 350"/>
                  <a:gd name="T95" fmla="*/ 1 h 221"/>
                  <a:gd name="T96" fmla="*/ 2 w 350"/>
                  <a:gd name="T97" fmla="*/ 1 h 221"/>
                  <a:gd name="T98" fmla="*/ 3 w 350"/>
                  <a:gd name="T99" fmla="*/ 1 h 221"/>
                  <a:gd name="T100" fmla="*/ 4 w 350"/>
                  <a:gd name="T101" fmla="*/ 2 h 221"/>
                  <a:gd name="T102" fmla="*/ 4 w 350"/>
                  <a:gd name="T103" fmla="*/ 2 h 221"/>
                  <a:gd name="T104" fmla="*/ 5 w 350"/>
                  <a:gd name="T105" fmla="*/ 2 h 221"/>
                  <a:gd name="T106" fmla="*/ 6 w 350"/>
                  <a:gd name="T107" fmla="*/ 3 h 221"/>
                  <a:gd name="T108" fmla="*/ 7 w 350"/>
                  <a:gd name="T109" fmla="*/ 3 h 221"/>
                  <a:gd name="T110" fmla="*/ 7 w 350"/>
                  <a:gd name="T111" fmla="*/ 4 h 221"/>
                  <a:gd name="T112" fmla="*/ 8 w 350"/>
                  <a:gd name="T113" fmla="*/ 4 h 221"/>
                  <a:gd name="T114" fmla="*/ 9 w 350"/>
                  <a:gd name="T115" fmla="*/ 5 h 221"/>
                  <a:gd name="T116" fmla="*/ 9 w 350"/>
                  <a:gd name="T117" fmla="*/ 6 h 221"/>
                  <a:gd name="T118" fmla="*/ 10 w 350"/>
                  <a:gd name="T119" fmla="*/ 7 h 221"/>
                  <a:gd name="T120" fmla="*/ 11 w 350"/>
                  <a:gd name="T121" fmla="*/ 8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7" name="Freeform 33"/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5 h 208"/>
                  <a:gd name="T2" fmla="*/ 0 w 142"/>
                  <a:gd name="T3" fmla="*/ 17 h 208"/>
                  <a:gd name="T4" fmla="*/ 0 w 142"/>
                  <a:gd name="T5" fmla="*/ 19 h 208"/>
                  <a:gd name="T6" fmla="*/ 1 w 142"/>
                  <a:gd name="T7" fmla="*/ 21 h 208"/>
                  <a:gd name="T8" fmla="*/ 1 w 142"/>
                  <a:gd name="T9" fmla="*/ 22 h 208"/>
                  <a:gd name="T10" fmla="*/ 2 w 142"/>
                  <a:gd name="T11" fmla="*/ 24 h 208"/>
                  <a:gd name="T12" fmla="*/ 3 w 142"/>
                  <a:gd name="T13" fmla="*/ 25 h 208"/>
                  <a:gd name="T14" fmla="*/ 3 w 142"/>
                  <a:gd name="T15" fmla="*/ 26 h 208"/>
                  <a:gd name="T16" fmla="*/ 4 w 142"/>
                  <a:gd name="T17" fmla="*/ 27 h 208"/>
                  <a:gd name="T18" fmla="*/ 5 w 142"/>
                  <a:gd name="T19" fmla="*/ 27 h 208"/>
                  <a:gd name="T20" fmla="*/ 5 w 142"/>
                  <a:gd name="T21" fmla="*/ 27 h 208"/>
                  <a:gd name="T22" fmla="*/ 5 w 142"/>
                  <a:gd name="T23" fmla="*/ 26 h 208"/>
                  <a:gd name="T24" fmla="*/ 5 w 142"/>
                  <a:gd name="T25" fmla="*/ 25 h 208"/>
                  <a:gd name="T26" fmla="*/ 5 w 142"/>
                  <a:gd name="T27" fmla="*/ 25 h 208"/>
                  <a:gd name="T28" fmla="*/ 5 w 142"/>
                  <a:gd name="T29" fmla="*/ 24 h 208"/>
                  <a:gd name="T30" fmla="*/ 5 w 142"/>
                  <a:gd name="T31" fmla="*/ 24 h 208"/>
                  <a:gd name="T32" fmla="*/ 5 w 142"/>
                  <a:gd name="T33" fmla="*/ 23 h 208"/>
                  <a:gd name="T34" fmla="*/ 4 w 142"/>
                  <a:gd name="T35" fmla="*/ 23 h 208"/>
                  <a:gd name="T36" fmla="*/ 3 w 142"/>
                  <a:gd name="T37" fmla="*/ 22 h 208"/>
                  <a:gd name="T38" fmla="*/ 2 w 142"/>
                  <a:gd name="T39" fmla="*/ 20 h 208"/>
                  <a:gd name="T40" fmla="*/ 2 w 142"/>
                  <a:gd name="T41" fmla="*/ 19 h 208"/>
                  <a:gd name="T42" fmla="*/ 2 w 142"/>
                  <a:gd name="T43" fmla="*/ 17 h 208"/>
                  <a:gd name="T44" fmla="*/ 1 w 142"/>
                  <a:gd name="T45" fmla="*/ 15 h 208"/>
                  <a:gd name="T46" fmla="*/ 1 w 142"/>
                  <a:gd name="T47" fmla="*/ 13 h 208"/>
                  <a:gd name="T48" fmla="*/ 2 w 142"/>
                  <a:gd name="T49" fmla="*/ 10 h 208"/>
                  <a:gd name="T50" fmla="*/ 2 w 142"/>
                  <a:gd name="T51" fmla="*/ 9 h 208"/>
                  <a:gd name="T52" fmla="*/ 2 w 142"/>
                  <a:gd name="T53" fmla="*/ 7 h 208"/>
                  <a:gd name="T54" fmla="*/ 3 w 142"/>
                  <a:gd name="T55" fmla="*/ 6 h 208"/>
                  <a:gd name="T56" fmla="*/ 3 w 142"/>
                  <a:gd name="T57" fmla="*/ 5 h 208"/>
                  <a:gd name="T58" fmla="*/ 4 w 142"/>
                  <a:gd name="T59" fmla="*/ 3 h 208"/>
                  <a:gd name="T60" fmla="*/ 5 w 142"/>
                  <a:gd name="T61" fmla="*/ 2 h 208"/>
                  <a:gd name="T62" fmla="*/ 5 w 142"/>
                  <a:gd name="T63" fmla="*/ 1 h 208"/>
                  <a:gd name="T64" fmla="*/ 5 w 142"/>
                  <a:gd name="T65" fmla="*/ 1 h 208"/>
                  <a:gd name="T66" fmla="*/ 5 w 142"/>
                  <a:gd name="T67" fmla="*/ 0 h 208"/>
                  <a:gd name="T68" fmla="*/ 4 w 142"/>
                  <a:gd name="T69" fmla="*/ 1 h 208"/>
                  <a:gd name="T70" fmla="*/ 4 w 142"/>
                  <a:gd name="T71" fmla="*/ 2 h 208"/>
                  <a:gd name="T72" fmla="*/ 3 w 142"/>
                  <a:gd name="T73" fmla="*/ 4 h 208"/>
                  <a:gd name="T74" fmla="*/ 2 w 142"/>
                  <a:gd name="T75" fmla="*/ 7 h 208"/>
                  <a:gd name="T76" fmla="*/ 1 w 142"/>
                  <a:gd name="T77" fmla="*/ 9 h 208"/>
                  <a:gd name="T78" fmla="*/ 0 w 142"/>
                  <a:gd name="T79" fmla="*/ 12 h 208"/>
                  <a:gd name="T80" fmla="*/ 0 w 142"/>
                  <a:gd name="T81" fmla="*/ 15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8" name="Freeform 34"/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9 w 304"/>
                  <a:gd name="T1" fmla="*/ 13 h 272"/>
                  <a:gd name="T2" fmla="*/ 10 w 304"/>
                  <a:gd name="T3" fmla="*/ 15 h 272"/>
                  <a:gd name="T4" fmla="*/ 10 w 304"/>
                  <a:gd name="T5" fmla="*/ 18 h 272"/>
                  <a:gd name="T6" fmla="*/ 10 w 304"/>
                  <a:gd name="T7" fmla="*/ 20 h 272"/>
                  <a:gd name="T8" fmla="*/ 10 w 304"/>
                  <a:gd name="T9" fmla="*/ 22 h 272"/>
                  <a:gd name="T10" fmla="*/ 9 w 304"/>
                  <a:gd name="T11" fmla="*/ 25 h 272"/>
                  <a:gd name="T12" fmla="*/ 8 w 304"/>
                  <a:gd name="T13" fmla="*/ 26 h 272"/>
                  <a:gd name="T14" fmla="*/ 7 w 304"/>
                  <a:gd name="T15" fmla="*/ 29 h 272"/>
                  <a:gd name="T16" fmla="*/ 6 w 304"/>
                  <a:gd name="T17" fmla="*/ 30 h 272"/>
                  <a:gd name="T18" fmla="*/ 6 w 304"/>
                  <a:gd name="T19" fmla="*/ 31 h 272"/>
                  <a:gd name="T20" fmla="*/ 6 w 304"/>
                  <a:gd name="T21" fmla="*/ 33 h 272"/>
                  <a:gd name="T22" fmla="*/ 6 w 304"/>
                  <a:gd name="T23" fmla="*/ 34 h 272"/>
                  <a:gd name="T24" fmla="*/ 6 w 304"/>
                  <a:gd name="T25" fmla="*/ 34 h 272"/>
                  <a:gd name="T26" fmla="*/ 6 w 304"/>
                  <a:gd name="T27" fmla="*/ 34 h 272"/>
                  <a:gd name="T28" fmla="*/ 7 w 304"/>
                  <a:gd name="T29" fmla="*/ 33 h 272"/>
                  <a:gd name="T30" fmla="*/ 8 w 304"/>
                  <a:gd name="T31" fmla="*/ 29 h 272"/>
                  <a:gd name="T32" fmla="*/ 9 w 304"/>
                  <a:gd name="T33" fmla="*/ 26 h 272"/>
                  <a:gd name="T34" fmla="*/ 11 w 304"/>
                  <a:gd name="T35" fmla="*/ 24 h 272"/>
                  <a:gd name="T36" fmla="*/ 11 w 304"/>
                  <a:gd name="T37" fmla="*/ 20 h 272"/>
                  <a:gd name="T38" fmla="*/ 11 w 304"/>
                  <a:gd name="T39" fmla="*/ 17 h 272"/>
                  <a:gd name="T40" fmla="*/ 10 w 304"/>
                  <a:gd name="T41" fmla="*/ 13 h 272"/>
                  <a:gd name="T42" fmla="*/ 9 w 304"/>
                  <a:gd name="T43" fmla="*/ 10 h 272"/>
                  <a:gd name="T44" fmla="*/ 8 w 304"/>
                  <a:gd name="T45" fmla="*/ 9 h 272"/>
                  <a:gd name="T46" fmla="*/ 7 w 304"/>
                  <a:gd name="T47" fmla="*/ 6 h 272"/>
                  <a:gd name="T48" fmla="*/ 6 w 304"/>
                  <a:gd name="T49" fmla="*/ 4 h 272"/>
                  <a:gd name="T50" fmla="*/ 5 w 304"/>
                  <a:gd name="T51" fmla="*/ 3 h 272"/>
                  <a:gd name="T52" fmla="*/ 3 w 304"/>
                  <a:gd name="T53" fmla="*/ 1 h 272"/>
                  <a:gd name="T54" fmla="*/ 2 w 304"/>
                  <a:gd name="T55" fmla="*/ 1 h 272"/>
                  <a:gd name="T56" fmla="*/ 1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1 w 304"/>
                  <a:gd name="T63" fmla="*/ 1 h 272"/>
                  <a:gd name="T64" fmla="*/ 2 w 304"/>
                  <a:gd name="T65" fmla="*/ 2 h 272"/>
                  <a:gd name="T66" fmla="*/ 4 w 304"/>
                  <a:gd name="T67" fmla="*/ 4 h 272"/>
                  <a:gd name="T68" fmla="*/ 5 w 304"/>
                  <a:gd name="T69" fmla="*/ 5 h 272"/>
                  <a:gd name="T70" fmla="*/ 6 w 304"/>
                  <a:gd name="T71" fmla="*/ 7 h 272"/>
                  <a:gd name="T72" fmla="*/ 7 w 304"/>
                  <a:gd name="T73" fmla="*/ 9 h 272"/>
                  <a:gd name="T74" fmla="*/ 9 w 304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99" name="Freeform 35"/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1 w 103"/>
                  <a:gd name="T1" fmla="*/ 1 h 164"/>
                  <a:gd name="T2" fmla="*/ 1 w 103"/>
                  <a:gd name="T3" fmla="*/ 1 h 164"/>
                  <a:gd name="T4" fmla="*/ 1 w 103"/>
                  <a:gd name="T5" fmla="*/ 1 h 164"/>
                  <a:gd name="T6" fmla="*/ 1 w 103"/>
                  <a:gd name="T7" fmla="*/ 1 h 164"/>
                  <a:gd name="T8" fmla="*/ 1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5 h 164"/>
                  <a:gd name="T20" fmla="*/ 1 w 103"/>
                  <a:gd name="T21" fmla="*/ 7 h 164"/>
                  <a:gd name="T22" fmla="*/ 1 w 103"/>
                  <a:gd name="T23" fmla="*/ 11 h 164"/>
                  <a:gd name="T24" fmla="*/ 2 w 103"/>
                  <a:gd name="T25" fmla="*/ 14 h 164"/>
                  <a:gd name="T26" fmla="*/ 2 w 103"/>
                  <a:gd name="T27" fmla="*/ 17 h 164"/>
                  <a:gd name="T28" fmla="*/ 3 w 103"/>
                  <a:gd name="T29" fmla="*/ 19 h 164"/>
                  <a:gd name="T30" fmla="*/ 4 w 103"/>
                  <a:gd name="T31" fmla="*/ 21 h 164"/>
                  <a:gd name="T32" fmla="*/ 4 w 103"/>
                  <a:gd name="T33" fmla="*/ 21 h 164"/>
                  <a:gd name="T34" fmla="*/ 4 w 103"/>
                  <a:gd name="T35" fmla="*/ 20 h 164"/>
                  <a:gd name="T36" fmla="*/ 3 w 103"/>
                  <a:gd name="T37" fmla="*/ 18 h 164"/>
                  <a:gd name="T38" fmla="*/ 3 w 103"/>
                  <a:gd name="T39" fmla="*/ 15 h 164"/>
                  <a:gd name="T40" fmla="*/ 3 w 103"/>
                  <a:gd name="T41" fmla="*/ 12 h 164"/>
                  <a:gd name="T42" fmla="*/ 2 w 103"/>
                  <a:gd name="T43" fmla="*/ 10 h 164"/>
                  <a:gd name="T44" fmla="*/ 2 w 103"/>
                  <a:gd name="T45" fmla="*/ 6 h 164"/>
                  <a:gd name="T46" fmla="*/ 2 w 103"/>
                  <a:gd name="T47" fmla="*/ 5 h 164"/>
                  <a:gd name="T48" fmla="*/ 1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0" name="Freeform 36"/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1 w 54"/>
                  <a:gd name="T1" fmla="*/ 2 h 82"/>
                  <a:gd name="T2" fmla="*/ 1 w 54"/>
                  <a:gd name="T3" fmla="*/ 1 h 82"/>
                  <a:gd name="T4" fmla="*/ 1 w 54"/>
                  <a:gd name="T5" fmla="*/ 1 h 82"/>
                  <a:gd name="T6" fmla="*/ 1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2 h 82"/>
                  <a:gd name="T18" fmla="*/ 0 w 54"/>
                  <a:gd name="T19" fmla="*/ 3 h 82"/>
                  <a:gd name="T20" fmla="*/ 0 w 54"/>
                  <a:gd name="T21" fmla="*/ 5 h 82"/>
                  <a:gd name="T22" fmla="*/ 0 w 54"/>
                  <a:gd name="T23" fmla="*/ 6 h 82"/>
                  <a:gd name="T24" fmla="*/ 1 w 54"/>
                  <a:gd name="T25" fmla="*/ 8 h 82"/>
                  <a:gd name="T26" fmla="*/ 1 w 54"/>
                  <a:gd name="T27" fmla="*/ 9 h 82"/>
                  <a:gd name="T28" fmla="*/ 1 w 54"/>
                  <a:gd name="T29" fmla="*/ 10 h 82"/>
                  <a:gd name="T30" fmla="*/ 2 w 54"/>
                  <a:gd name="T31" fmla="*/ 11 h 82"/>
                  <a:gd name="T32" fmla="*/ 2 w 54"/>
                  <a:gd name="T33" fmla="*/ 11 h 82"/>
                  <a:gd name="T34" fmla="*/ 2 w 54"/>
                  <a:gd name="T35" fmla="*/ 9 h 82"/>
                  <a:gd name="T36" fmla="*/ 2 w 54"/>
                  <a:gd name="T37" fmla="*/ 6 h 82"/>
                  <a:gd name="T38" fmla="*/ 1 w 54"/>
                  <a:gd name="T39" fmla="*/ 4 h 82"/>
                  <a:gd name="T40" fmla="*/ 1 w 54"/>
                  <a:gd name="T41" fmla="*/ 2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1" name="Freeform 37"/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1 w 46"/>
                  <a:gd name="T1" fmla="*/ 1 h 47"/>
                  <a:gd name="T2" fmla="*/ 1 w 46"/>
                  <a:gd name="T3" fmla="*/ 1 h 47"/>
                  <a:gd name="T4" fmla="*/ 1 w 46"/>
                  <a:gd name="T5" fmla="*/ 1 h 47"/>
                  <a:gd name="T6" fmla="*/ 1 w 46"/>
                  <a:gd name="T7" fmla="*/ 1 h 47"/>
                  <a:gd name="T8" fmla="*/ 1 w 46"/>
                  <a:gd name="T9" fmla="*/ 1 h 47"/>
                  <a:gd name="T10" fmla="*/ 1 w 46"/>
                  <a:gd name="T11" fmla="*/ 1 h 47"/>
                  <a:gd name="T12" fmla="*/ 1 w 46"/>
                  <a:gd name="T13" fmla="*/ 1 h 47"/>
                  <a:gd name="T14" fmla="*/ 1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2 h 47"/>
                  <a:gd name="T26" fmla="*/ 0 w 46"/>
                  <a:gd name="T27" fmla="*/ 2 h 47"/>
                  <a:gd name="T28" fmla="*/ 0 w 46"/>
                  <a:gd name="T29" fmla="*/ 3 h 47"/>
                  <a:gd name="T30" fmla="*/ 0 w 46"/>
                  <a:gd name="T31" fmla="*/ 4 h 47"/>
                  <a:gd name="T32" fmla="*/ 1 w 46"/>
                  <a:gd name="T33" fmla="*/ 5 h 47"/>
                  <a:gd name="T34" fmla="*/ 1 w 46"/>
                  <a:gd name="T35" fmla="*/ 5 h 47"/>
                  <a:gd name="T36" fmla="*/ 1 w 46"/>
                  <a:gd name="T37" fmla="*/ 6 h 47"/>
                  <a:gd name="T38" fmla="*/ 2 w 46"/>
                  <a:gd name="T39" fmla="*/ 6 h 47"/>
                  <a:gd name="T40" fmla="*/ 2 w 46"/>
                  <a:gd name="T41" fmla="*/ 6 h 47"/>
                  <a:gd name="T42" fmla="*/ 2 w 46"/>
                  <a:gd name="T43" fmla="*/ 5 h 47"/>
                  <a:gd name="T44" fmla="*/ 2 w 46"/>
                  <a:gd name="T45" fmla="*/ 4 h 47"/>
                  <a:gd name="T46" fmla="*/ 1 w 46"/>
                  <a:gd name="T47" fmla="*/ 2 h 47"/>
                  <a:gd name="T48" fmla="*/ 1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2" name="Freeform 38"/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2 w 63"/>
                  <a:gd name="T1" fmla="*/ 3 h 31"/>
                  <a:gd name="T2" fmla="*/ 2 w 63"/>
                  <a:gd name="T3" fmla="*/ 3 h 31"/>
                  <a:gd name="T4" fmla="*/ 2 w 63"/>
                  <a:gd name="T5" fmla="*/ 3 h 31"/>
                  <a:gd name="T6" fmla="*/ 2 w 63"/>
                  <a:gd name="T7" fmla="*/ 2 h 31"/>
                  <a:gd name="T8" fmla="*/ 2 w 63"/>
                  <a:gd name="T9" fmla="*/ 2 h 31"/>
                  <a:gd name="T10" fmla="*/ 2 w 63"/>
                  <a:gd name="T11" fmla="*/ 1 h 31"/>
                  <a:gd name="T12" fmla="*/ 2 w 63"/>
                  <a:gd name="T13" fmla="*/ 1 h 31"/>
                  <a:gd name="T14" fmla="*/ 2 w 63"/>
                  <a:gd name="T15" fmla="*/ 0 h 31"/>
                  <a:gd name="T16" fmla="*/ 2 w 63"/>
                  <a:gd name="T17" fmla="*/ 0 h 31"/>
                  <a:gd name="T18" fmla="*/ 1 w 63"/>
                  <a:gd name="T19" fmla="*/ 0 h 31"/>
                  <a:gd name="T20" fmla="*/ 1 w 63"/>
                  <a:gd name="T21" fmla="*/ 1 h 31"/>
                  <a:gd name="T22" fmla="*/ 1 w 63"/>
                  <a:gd name="T23" fmla="*/ 1 h 31"/>
                  <a:gd name="T24" fmla="*/ 1 w 63"/>
                  <a:gd name="T25" fmla="*/ 1 h 31"/>
                  <a:gd name="T26" fmla="*/ 0 w 63"/>
                  <a:gd name="T27" fmla="*/ 2 h 31"/>
                  <a:gd name="T28" fmla="*/ 0 w 63"/>
                  <a:gd name="T29" fmla="*/ 3 h 31"/>
                  <a:gd name="T30" fmla="*/ 0 w 63"/>
                  <a:gd name="T31" fmla="*/ 4 h 31"/>
                  <a:gd name="T32" fmla="*/ 0 w 63"/>
                  <a:gd name="T33" fmla="*/ 4 h 31"/>
                  <a:gd name="T34" fmla="*/ 0 w 63"/>
                  <a:gd name="T35" fmla="*/ 4 h 31"/>
                  <a:gd name="T36" fmla="*/ 0 w 63"/>
                  <a:gd name="T37" fmla="*/ 4 h 31"/>
                  <a:gd name="T38" fmla="*/ 1 w 63"/>
                  <a:gd name="T39" fmla="*/ 4 h 31"/>
                  <a:gd name="T40" fmla="*/ 1 w 63"/>
                  <a:gd name="T41" fmla="*/ 4 h 31"/>
                  <a:gd name="T42" fmla="*/ 1 w 63"/>
                  <a:gd name="T43" fmla="*/ 4 h 31"/>
                  <a:gd name="T44" fmla="*/ 1 w 63"/>
                  <a:gd name="T45" fmla="*/ 4 h 31"/>
                  <a:gd name="T46" fmla="*/ 2 w 63"/>
                  <a:gd name="T47" fmla="*/ 4 h 31"/>
                  <a:gd name="T48" fmla="*/ 2 w 63"/>
                  <a:gd name="T49" fmla="*/ 3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3" name="Freeform 39"/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3 w 245"/>
                  <a:gd name="T1" fmla="*/ 3 h 206"/>
                  <a:gd name="T2" fmla="*/ 3 w 245"/>
                  <a:gd name="T3" fmla="*/ 5 h 206"/>
                  <a:gd name="T4" fmla="*/ 2 w 245"/>
                  <a:gd name="T5" fmla="*/ 6 h 206"/>
                  <a:gd name="T6" fmla="*/ 1 w 245"/>
                  <a:gd name="T7" fmla="*/ 7 h 206"/>
                  <a:gd name="T8" fmla="*/ 1 w 245"/>
                  <a:gd name="T9" fmla="*/ 10 h 206"/>
                  <a:gd name="T10" fmla="*/ 1 w 245"/>
                  <a:gd name="T11" fmla="*/ 11 h 206"/>
                  <a:gd name="T12" fmla="*/ 0 w 245"/>
                  <a:gd name="T13" fmla="*/ 13 h 206"/>
                  <a:gd name="T14" fmla="*/ 0 w 245"/>
                  <a:gd name="T15" fmla="*/ 14 h 206"/>
                  <a:gd name="T16" fmla="*/ 0 w 245"/>
                  <a:gd name="T17" fmla="*/ 15 h 206"/>
                  <a:gd name="T18" fmla="*/ 0 w 245"/>
                  <a:gd name="T19" fmla="*/ 19 h 206"/>
                  <a:gd name="T20" fmla="*/ 1 w 245"/>
                  <a:gd name="T21" fmla="*/ 21 h 206"/>
                  <a:gd name="T22" fmla="*/ 1 w 245"/>
                  <a:gd name="T23" fmla="*/ 23 h 206"/>
                  <a:gd name="T24" fmla="*/ 2 w 245"/>
                  <a:gd name="T25" fmla="*/ 24 h 206"/>
                  <a:gd name="T26" fmla="*/ 3 w 245"/>
                  <a:gd name="T27" fmla="*/ 25 h 206"/>
                  <a:gd name="T28" fmla="*/ 4 w 245"/>
                  <a:gd name="T29" fmla="*/ 26 h 206"/>
                  <a:gd name="T30" fmla="*/ 5 w 245"/>
                  <a:gd name="T31" fmla="*/ 26 h 206"/>
                  <a:gd name="T32" fmla="*/ 6 w 245"/>
                  <a:gd name="T33" fmla="*/ 26 h 206"/>
                  <a:gd name="T34" fmla="*/ 6 w 245"/>
                  <a:gd name="T35" fmla="*/ 26 h 206"/>
                  <a:gd name="T36" fmla="*/ 6 w 245"/>
                  <a:gd name="T37" fmla="*/ 26 h 206"/>
                  <a:gd name="T38" fmla="*/ 7 w 245"/>
                  <a:gd name="T39" fmla="*/ 25 h 206"/>
                  <a:gd name="T40" fmla="*/ 7 w 245"/>
                  <a:gd name="T41" fmla="*/ 25 h 206"/>
                  <a:gd name="T42" fmla="*/ 7 w 245"/>
                  <a:gd name="T43" fmla="*/ 24 h 206"/>
                  <a:gd name="T44" fmla="*/ 6 w 245"/>
                  <a:gd name="T45" fmla="*/ 24 h 206"/>
                  <a:gd name="T46" fmla="*/ 6 w 245"/>
                  <a:gd name="T47" fmla="*/ 24 h 206"/>
                  <a:gd name="T48" fmla="*/ 6 w 245"/>
                  <a:gd name="T49" fmla="*/ 24 h 206"/>
                  <a:gd name="T50" fmla="*/ 6 w 245"/>
                  <a:gd name="T51" fmla="*/ 24 h 206"/>
                  <a:gd name="T52" fmla="*/ 5 w 245"/>
                  <a:gd name="T53" fmla="*/ 24 h 206"/>
                  <a:gd name="T54" fmla="*/ 5 w 245"/>
                  <a:gd name="T55" fmla="*/ 24 h 206"/>
                  <a:gd name="T56" fmla="*/ 5 w 245"/>
                  <a:gd name="T57" fmla="*/ 24 h 206"/>
                  <a:gd name="T58" fmla="*/ 4 w 245"/>
                  <a:gd name="T59" fmla="*/ 24 h 206"/>
                  <a:gd name="T60" fmla="*/ 4 w 245"/>
                  <a:gd name="T61" fmla="*/ 24 h 206"/>
                  <a:gd name="T62" fmla="*/ 3 w 245"/>
                  <a:gd name="T63" fmla="*/ 24 h 206"/>
                  <a:gd name="T64" fmla="*/ 3 w 245"/>
                  <a:gd name="T65" fmla="*/ 23 h 206"/>
                  <a:gd name="T66" fmla="*/ 2 w 245"/>
                  <a:gd name="T67" fmla="*/ 23 h 206"/>
                  <a:gd name="T68" fmla="*/ 2 w 245"/>
                  <a:gd name="T69" fmla="*/ 22 h 206"/>
                  <a:gd name="T70" fmla="*/ 1 w 245"/>
                  <a:gd name="T71" fmla="*/ 21 h 206"/>
                  <a:gd name="T72" fmla="*/ 1 w 245"/>
                  <a:gd name="T73" fmla="*/ 19 h 206"/>
                  <a:gd name="T74" fmla="*/ 1 w 245"/>
                  <a:gd name="T75" fmla="*/ 17 h 206"/>
                  <a:gd name="T76" fmla="*/ 1 w 245"/>
                  <a:gd name="T77" fmla="*/ 15 h 206"/>
                  <a:gd name="T78" fmla="*/ 1 w 245"/>
                  <a:gd name="T79" fmla="*/ 13 h 206"/>
                  <a:gd name="T80" fmla="*/ 1 w 245"/>
                  <a:gd name="T81" fmla="*/ 12 h 206"/>
                  <a:gd name="T82" fmla="*/ 2 w 245"/>
                  <a:gd name="T83" fmla="*/ 11 h 206"/>
                  <a:gd name="T84" fmla="*/ 2 w 245"/>
                  <a:gd name="T85" fmla="*/ 9 h 206"/>
                  <a:gd name="T86" fmla="*/ 3 w 245"/>
                  <a:gd name="T87" fmla="*/ 7 h 206"/>
                  <a:gd name="T88" fmla="*/ 4 w 245"/>
                  <a:gd name="T89" fmla="*/ 6 h 206"/>
                  <a:gd name="T90" fmla="*/ 4 w 245"/>
                  <a:gd name="T91" fmla="*/ 6 h 206"/>
                  <a:gd name="T92" fmla="*/ 5 w 245"/>
                  <a:gd name="T93" fmla="*/ 5 h 206"/>
                  <a:gd name="T94" fmla="*/ 6 w 245"/>
                  <a:gd name="T95" fmla="*/ 3 h 206"/>
                  <a:gd name="T96" fmla="*/ 6 w 245"/>
                  <a:gd name="T97" fmla="*/ 3 h 206"/>
                  <a:gd name="T98" fmla="*/ 7 w 245"/>
                  <a:gd name="T99" fmla="*/ 2 h 206"/>
                  <a:gd name="T100" fmla="*/ 8 w 245"/>
                  <a:gd name="T101" fmla="*/ 2 h 206"/>
                  <a:gd name="T102" fmla="*/ 8 w 245"/>
                  <a:gd name="T103" fmla="*/ 1 h 206"/>
                  <a:gd name="T104" fmla="*/ 9 w 245"/>
                  <a:gd name="T105" fmla="*/ 1 h 206"/>
                  <a:gd name="T106" fmla="*/ 9 w 245"/>
                  <a:gd name="T107" fmla="*/ 1 h 206"/>
                  <a:gd name="T108" fmla="*/ 8 w 245"/>
                  <a:gd name="T109" fmla="*/ 0 h 206"/>
                  <a:gd name="T110" fmla="*/ 7 w 245"/>
                  <a:gd name="T111" fmla="*/ 1 h 206"/>
                  <a:gd name="T112" fmla="*/ 7 w 245"/>
                  <a:gd name="T113" fmla="*/ 1 h 206"/>
                  <a:gd name="T114" fmla="*/ 6 w 245"/>
                  <a:gd name="T115" fmla="*/ 2 h 206"/>
                  <a:gd name="T116" fmla="*/ 5 w 245"/>
                  <a:gd name="T117" fmla="*/ 2 h 206"/>
                  <a:gd name="T118" fmla="*/ 4 w 245"/>
                  <a:gd name="T119" fmla="*/ 3 h 206"/>
                  <a:gd name="T120" fmla="*/ 3 w 245"/>
                  <a:gd name="T121" fmla="*/ 3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4" name="Freeform 40"/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5 w 159"/>
                  <a:gd name="T1" fmla="*/ 6 h 160"/>
                  <a:gd name="T2" fmla="*/ 5 w 159"/>
                  <a:gd name="T3" fmla="*/ 9 h 160"/>
                  <a:gd name="T4" fmla="*/ 5 w 159"/>
                  <a:gd name="T5" fmla="*/ 10 h 160"/>
                  <a:gd name="T6" fmla="*/ 5 w 159"/>
                  <a:gd name="T7" fmla="*/ 12 h 160"/>
                  <a:gd name="T8" fmla="*/ 4 w 159"/>
                  <a:gd name="T9" fmla="*/ 13 h 160"/>
                  <a:gd name="T10" fmla="*/ 3 w 159"/>
                  <a:gd name="T11" fmla="*/ 14 h 160"/>
                  <a:gd name="T12" fmla="*/ 3 w 159"/>
                  <a:gd name="T13" fmla="*/ 15 h 160"/>
                  <a:gd name="T14" fmla="*/ 2 w 159"/>
                  <a:gd name="T15" fmla="*/ 17 h 160"/>
                  <a:gd name="T16" fmla="*/ 1 w 159"/>
                  <a:gd name="T17" fmla="*/ 19 h 160"/>
                  <a:gd name="T18" fmla="*/ 1 w 159"/>
                  <a:gd name="T19" fmla="*/ 19 h 160"/>
                  <a:gd name="T20" fmla="*/ 1 w 159"/>
                  <a:gd name="T21" fmla="*/ 19 h 160"/>
                  <a:gd name="T22" fmla="*/ 1 w 159"/>
                  <a:gd name="T23" fmla="*/ 20 h 160"/>
                  <a:gd name="T24" fmla="*/ 1 w 159"/>
                  <a:gd name="T25" fmla="*/ 20 h 160"/>
                  <a:gd name="T26" fmla="*/ 1 w 159"/>
                  <a:gd name="T27" fmla="*/ 20 h 160"/>
                  <a:gd name="T28" fmla="*/ 2 w 159"/>
                  <a:gd name="T29" fmla="*/ 20 h 160"/>
                  <a:gd name="T30" fmla="*/ 2 w 159"/>
                  <a:gd name="T31" fmla="*/ 20 h 160"/>
                  <a:gd name="T32" fmla="*/ 2 w 159"/>
                  <a:gd name="T33" fmla="*/ 20 h 160"/>
                  <a:gd name="T34" fmla="*/ 3 w 159"/>
                  <a:gd name="T35" fmla="*/ 19 h 160"/>
                  <a:gd name="T36" fmla="*/ 4 w 159"/>
                  <a:gd name="T37" fmla="*/ 18 h 160"/>
                  <a:gd name="T38" fmla="*/ 4 w 159"/>
                  <a:gd name="T39" fmla="*/ 16 h 160"/>
                  <a:gd name="T40" fmla="*/ 5 w 159"/>
                  <a:gd name="T41" fmla="*/ 14 h 160"/>
                  <a:gd name="T42" fmla="*/ 5 w 159"/>
                  <a:gd name="T43" fmla="*/ 12 h 160"/>
                  <a:gd name="T44" fmla="*/ 6 w 159"/>
                  <a:gd name="T45" fmla="*/ 10 h 160"/>
                  <a:gd name="T46" fmla="*/ 6 w 159"/>
                  <a:gd name="T47" fmla="*/ 9 h 160"/>
                  <a:gd name="T48" fmla="*/ 6 w 159"/>
                  <a:gd name="T49" fmla="*/ 6 h 160"/>
                  <a:gd name="T50" fmla="*/ 5 w 159"/>
                  <a:gd name="T51" fmla="*/ 5 h 160"/>
                  <a:gd name="T52" fmla="*/ 5 w 159"/>
                  <a:gd name="T53" fmla="*/ 3 h 160"/>
                  <a:gd name="T54" fmla="*/ 4 w 159"/>
                  <a:gd name="T55" fmla="*/ 1 h 160"/>
                  <a:gd name="T56" fmla="*/ 3 w 159"/>
                  <a:gd name="T57" fmla="*/ 1 h 160"/>
                  <a:gd name="T58" fmla="*/ 2 w 159"/>
                  <a:gd name="T59" fmla="*/ 1 h 160"/>
                  <a:gd name="T60" fmla="*/ 1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1 w 159"/>
                  <a:gd name="T67" fmla="*/ 1 h 160"/>
                  <a:gd name="T68" fmla="*/ 2 w 159"/>
                  <a:gd name="T69" fmla="*/ 1 h 160"/>
                  <a:gd name="T70" fmla="*/ 2 w 159"/>
                  <a:gd name="T71" fmla="*/ 1 h 160"/>
                  <a:gd name="T72" fmla="*/ 3 w 159"/>
                  <a:gd name="T73" fmla="*/ 3 h 160"/>
                  <a:gd name="T74" fmla="*/ 4 w 159"/>
                  <a:gd name="T75" fmla="*/ 3 h 160"/>
                  <a:gd name="T76" fmla="*/ 4 w 159"/>
                  <a:gd name="T77" fmla="*/ 3 h 160"/>
                  <a:gd name="T78" fmla="*/ 5 w 159"/>
                  <a:gd name="T79" fmla="*/ 5 h 160"/>
                  <a:gd name="T80" fmla="*/ 5 w 159"/>
                  <a:gd name="T81" fmla="*/ 6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5" name="Freeform 41"/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5 w 399"/>
                  <a:gd name="T1" fmla="*/ 7 h 332"/>
                  <a:gd name="T2" fmla="*/ 2 w 399"/>
                  <a:gd name="T3" fmla="*/ 12 h 332"/>
                  <a:gd name="T4" fmla="*/ 1 w 399"/>
                  <a:gd name="T5" fmla="*/ 19 h 332"/>
                  <a:gd name="T6" fmla="*/ 0 w 399"/>
                  <a:gd name="T7" fmla="*/ 25 h 332"/>
                  <a:gd name="T8" fmla="*/ 0 w 399"/>
                  <a:gd name="T9" fmla="*/ 29 h 332"/>
                  <a:gd name="T10" fmla="*/ 0 w 399"/>
                  <a:gd name="T11" fmla="*/ 31 h 332"/>
                  <a:gd name="T12" fmla="*/ 1 w 399"/>
                  <a:gd name="T13" fmla="*/ 33 h 332"/>
                  <a:gd name="T14" fmla="*/ 2 w 399"/>
                  <a:gd name="T15" fmla="*/ 35 h 332"/>
                  <a:gd name="T16" fmla="*/ 3 w 399"/>
                  <a:gd name="T17" fmla="*/ 36 h 332"/>
                  <a:gd name="T18" fmla="*/ 4 w 399"/>
                  <a:gd name="T19" fmla="*/ 38 h 332"/>
                  <a:gd name="T20" fmla="*/ 5 w 399"/>
                  <a:gd name="T21" fmla="*/ 39 h 332"/>
                  <a:gd name="T22" fmla="*/ 7 w 399"/>
                  <a:gd name="T23" fmla="*/ 40 h 332"/>
                  <a:gd name="T24" fmla="*/ 9 w 399"/>
                  <a:gd name="T25" fmla="*/ 41 h 332"/>
                  <a:gd name="T26" fmla="*/ 10 w 399"/>
                  <a:gd name="T27" fmla="*/ 41 h 332"/>
                  <a:gd name="T28" fmla="*/ 12 w 399"/>
                  <a:gd name="T29" fmla="*/ 42 h 332"/>
                  <a:gd name="T30" fmla="*/ 13 w 399"/>
                  <a:gd name="T31" fmla="*/ 42 h 332"/>
                  <a:gd name="T32" fmla="*/ 14 w 399"/>
                  <a:gd name="T33" fmla="*/ 42 h 332"/>
                  <a:gd name="T34" fmla="*/ 15 w 399"/>
                  <a:gd name="T35" fmla="*/ 41 h 332"/>
                  <a:gd name="T36" fmla="*/ 15 w 399"/>
                  <a:gd name="T37" fmla="*/ 40 h 332"/>
                  <a:gd name="T38" fmla="*/ 14 w 399"/>
                  <a:gd name="T39" fmla="*/ 39 h 332"/>
                  <a:gd name="T40" fmla="*/ 13 w 399"/>
                  <a:gd name="T41" fmla="*/ 39 h 332"/>
                  <a:gd name="T42" fmla="*/ 12 w 399"/>
                  <a:gd name="T43" fmla="*/ 39 h 332"/>
                  <a:gd name="T44" fmla="*/ 11 w 399"/>
                  <a:gd name="T45" fmla="*/ 39 h 332"/>
                  <a:gd name="T46" fmla="*/ 9 w 399"/>
                  <a:gd name="T47" fmla="*/ 38 h 332"/>
                  <a:gd name="T48" fmla="*/ 8 w 399"/>
                  <a:gd name="T49" fmla="*/ 37 h 332"/>
                  <a:gd name="T50" fmla="*/ 6 w 399"/>
                  <a:gd name="T51" fmla="*/ 37 h 332"/>
                  <a:gd name="T52" fmla="*/ 5 w 399"/>
                  <a:gd name="T53" fmla="*/ 36 h 332"/>
                  <a:gd name="T54" fmla="*/ 3 w 399"/>
                  <a:gd name="T55" fmla="*/ 34 h 332"/>
                  <a:gd name="T56" fmla="*/ 2 w 399"/>
                  <a:gd name="T57" fmla="*/ 32 h 332"/>
                  <a:gd name="T58" fmla="*/ 2 w 399"/>
                  <a:gd name="T59" fmla="*/ 29 h 332"/>
                  <a:gd name="T60" fmla="*/ 1 w 399"/>
                  <a:gd name="T61" fmla="*/ 26 h 332"/>
                  <a:gd name="T62" fmla="*/ 2 w 399"/>
                  <a:gd name="T63" fmla="*/ 21 h 332"/>
                  <a:gd name="T64" fmla="*/ 2 w 399"/>
                  <a:gd name="T65" fmla="*/ 19 h 332"/>
                  <a:gd name="T66" fmla="*/ 3 w 399"/>
                  <a:gd name="T67" fmla="*/ 15 h 332"/>
                  <a:gd name="T68" fmla="*/ 4 w 399"/>
                  <a:gd name="T69" fmla="*/ 12 h 332"/>
                  <a:gd name="T70" fmla="*/ 5 w 399"/>
                  <a:gd name="T71" fmla="*/ 10 h 332"/>
                  <a:gd name="T72" fmla="*/ 7 w 399"/>
                  <a:gd name="T73" fmla="*/ 7 h 332"/>
                  <a:gd name="T74" fmla="*/ 8 w 399"/>
                  <a:gd name="T75" fmla="*/ 5 h 332"/>
                  <a:gd name="T76" fmla="*/ 10 w 399"/>
                  <a:gd name="T77" fmla="*/ 3 h 332"/>
                  <a:gd name="T78" fmla="*/ 12 w 399"/>
                  <a:gd name="T79" fmla="*/ 1 h 332"/>
                  <a:gd name="T80" fmla="*/ 12 w 399"/>
                  <a:gd name="T81" fmla="*/ 0 h 332"/>
                  <a:gd name="T82" fmla="*/ 10 w 399"/>
                  <a:gd name="T83" fmla="*/ 1 h 332"/>
                  <a:gd name="T84" fmla="*/ 8 w 399"/>
                  <a:gd name="T85" fmla="*/ 3 h 332"/>
                  <a:gd name="T86" fmla="*/ 7 w 399"/>
                  <a:gd name="T87" fmla="*/ 5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6" name="Freeform 42"/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11 w 348"/>
                  <a:gd name="T1" fmla="*/ 8 h 222"/>
                  <a:gd name="T2" fmla="*/ 11 w 348"/>
                  <a:gd name="T3" fmla="*/ 10 h 222"/>
                  <a:gd name="T4" fmla="*/ 12 w 348"/>
                  <a:gd name="T5" fmla="*/ 11 h 222"/>
                  <a:gd name="T6" fmla="*/ 12 w 348"/>
                  <a:gd name="T7" fmla="*/ 13 h 222"/>
                  <a:gd name="T8" fmla="*/ 12 w 348"/>
                  <a:gd name="T9" fmla="*/ 15 h 222"/>
                  <a:gd name="T10" fmla="*/ 12 w 348"/>
                  <a:gd name="T11" fmla="*/ 17 h 222"/>
                  <a:gd name="T12" fmla="*/ 12 w 348"/>
                  <a:gd name="T13" fmla="*/ 18 h 222"/>
                  <a:gd name="T14" fmla="*/ 11 w 348"/>
                  <a:gd name="T15" fmla="*/ 20 h 222"/>
                  <a:gd name="T16" fmla="*/ 11 w 348"/>
                  <a:gd name="T17" fmla="*/ 21 h 222"/>
                  <a:gd name="T18" fmla="*/ 10 w 348"/>
                  <a:gd name="T19" fmla="*/ 22 h 222"/>
                  <a:gd name="T20" fmla="*/ 10 w 348"/>
                  <a:gd name="T21" fmla="*/ 23 h 222"/>
                  <a:gd name="T22" fmla="*/ 9 w 348"/>
                  <a:gd name="T23" fmla="*/ 24 h 222"/>
                  <a:gd name="T24" fmla="*/ 9 w 348"/>
                  <a:gd name="T25" fmla="*/ 25 h 222"/>
                  <a:gd name="T26" fmla="*/ 9 w 348"/>
                  <a:gd name="T27" fmla="*/ 26 h 222"/>
                  <a:gd name="T28" fmla="*/ 9 w 348"/>
                  <a:gd name="T29" fmla="*/ 26 h 222"/>
                  <a:gd name="T30" fmla="*/ 9 w 348"/>
                  <a:gd name="T31" fmla="*/ 26 h 222"/>
                  <a:gd name="T32" fmla="*/ 9 w 348"/>
                  <a:gd name="T33" fmla="*/ 27 h 222"/>
                  <a:gd name="T34" fmla="*/ 9 w 348"/>
                  <a:gd name="T35" fmla="*/ 27 h 222"/>
                  <a:gd name="T36" fmla="*/ 9 w 348"/>
                  <a:gd name="T37" fmla="*/ 27 h 222"/>
                  <a:gd name="T38" fmla="*/ 9 w 348"/>
                  <a:gd name="T39" fmla="*/ 27 h 222"/>
                  <a:gd name="T40" fmla="*/ 10 w 348"/>
                  <a:gd name="T41" fmla="*/ 27 h 222"/>
                  <a:gd name="T42" fmla="*/ 11 w 348"/>
                  <a:gd name="T43" fmla="*/ 25 h 222"/>
                  <a:gd name="T44" fmla="*/ 11 w 348"/>
                  <a:gd name="T45" fmla="*/ 23 h 222"/>
                  <a:gd name="T46" fmla="*/ 12 w 348"/>
                  <a:gd name="T47" fmla="*/ 20 h 222"/>
                  <a:gd name="T48" fmla="*/ 13 w 348"/>
                  <a:gd name="T49" fmla="*/ 18 h 222"/>
                  <a:gd name="T50" fmla="*/ 13 w 348"/>
                  <a:gd name="T51" fmla="*/ 15 h 222"/>
                  <a:gd name="T52" fmla="*/ 13 w 348"/>
                  <a:gd name="T53" fmla="*/ 12 h 222"/>
                  <a:gd name="T54" fmla="*/ 12 w 348"/>
                  <a:gd name="T55" fmla="*/ 10 h 222"/>
                  <a:gd name="T56" fmla="*/ 11 w 348"/>
                  <a:gd name="T57" fmla="*/ 7 h 222"/>
                  <a:gd name="T58" fmla="*/ 11 w 348"/>
                  <a:gd name="T59" fmla="*/ 6 h 222"/>
                  <a:gd name="T60" fmla="*/ 10 w 348"/>
                  <a:gd name="T61" fmla="*/ 5 h 222"/>
                  <a:gd name="T62" fmla="*/ 9 w 348"/>
                  <a:gd name="T63" fmla="*/ 4 h 222"/>
                  <a:gd name="T64" fmla="*/ 8 w 348"/>
                  <a:gd name="T65" fmla="*/ 3 h 222"/>
                  <a:gd name="T66" fmla="*/ 7 w 348"/>
                  <a:gd name="T67" fmla="*/ 2 h 222"/>
                  <a:gd name="T68" fmla="*/ 7 w 348"/>
                  <a:gd name="T69" fmla="*/ 2 h 222"/>
                  <a:gd name="T70" fmla="*/ 6 w 348"/>
                  <a:gd name="T71" fmla="*/ 1 h 222"/>
                  <a:gd name="T72" fmla="*/ 5 w 348"/>
                  <a:gd name="T73" fmla="*/ 0 h 222"/>
                  <a:gd name="T74" fmla="*/ 4 w 348"/>
                  <a:gd name="T75" fmla="*/ 0 h 222"/>
                  <a:gd name="T76" fmla="*/ 3 w 348"/>
                  <a:gd name="T77" fmla="*/ 0 h 222"/>
                  <a:gd name="T78" fmla="*/ 2 w 348"/>
                  <a:gd name="T79" fmla="*/ 0 h 222"/>
                  <a:gd name="T80" fmla="*/ 1 w 348"/>
                  <a:gd name="T81" fmla="*/ 0 h 222"/>
                  <a:gd name="T82" fmla="*/ 1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1 w 348"/>
                  <a:gd name="T91" fmla="*/ 0 h 222"/>
                  <a:gd name="T92" fmla="*/ 1 w 348"/>
                  <a:gd name="T93" fmla="*/ 1 h 222"/>
                  <a:gd name="T94" fmla="*/ 2 w 348"/>
                  <a:gd name="T95" fmla="*/ 1 h 222"/>
                  <a:gd name="T96" fmla="*/ 2 w 348"/>
                  <a:gd name="T97" fmla="*/ 1 h 222"/>
                  <a:gd name="T98" fmla="*/ 3 w 348"/>
                  <a:gd name="T99" fmla="*/ 1 h 222"/>
                  <a:gd name="T100" fmla="*/ 4 w 348"/>
                  <a:gd name="T101" fmla="*/ 2 h 222"/>
                  <a:gd name="T102" fmla="*/ 4 w 348"/>
                  <a:gd name="T103" fmla="*/ 2 h 222"/>
                  <a:gd name="T104" fmla="*/ 5 w 348"/>
                  <a:gd name="T105" fmla="*/ 2 h 222"/>
                  <a:gd name="T106" fmla="*/ 6 w 348"/>
                  <a:gd name="T107" fmla="*/ 3 h 222"/>
                  <a:gd name="T108" fmla="*/ 7 w 348"/>
                  <a:gd name="T109" fmla="*/ 3 h 222"/>
                  <a:gd name="T110" fmla="*/ 7 w 348"/>
                  <a:gd name="T111" fmla="*/ 4 h 222"/>
                  <a:gd name="T112" fmla="*/ 8 w 348"/>
                  <a:gd name="T113" fmla="*/ 5 h 222"/>
                  <a:gd name="T114" fmla="*/ 9 w 348"/>
                  <a:gd name="T115" fmla="*/ 5 h 222"/>
                  <a:gd name="T116" fmla="*/ 10 w 348"/>
                  <a:gd name="T117" fmla="*/ 6 h 222"/>
                  <a:gd name="T118" fmla="*/ 10 w 348"/>
                  <a:gd name="T119" fmla="*/ 7 h 222"/>
                  <a:gd name="T120" fmla="*/ 11 w 348"/>
                  <a:gd name="T121" fmla="*/ 8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7" name="Freeform 43"/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14 h 207"/>
                  <a:gd name="T2" fmla="*/ 0 w 142"/>
                  <a:gd name="T3" fmla="*/ 16 h 207"/>
                  <a:gd name="T4" fmla="*/ 0 w 142"/>
                  <a:gd name="T5" fmla="*/ 18 h 207"/>
                  <a:gd name="T6" fmla="*/ 1 w 142"/>
                  <a:gd name="T7" fmla="*/ 20 h 207"/>
                  <a:gd name="T8" fmla="*/ 1 w 142"/>
                  <a:gd name="T9" fmla="*/ 21 h 207"/>
                  <a:gd name="T10" fmla="*/ 2 w 142"/>
                  <a:gd name="T11" fmla="*/ 23 h 207"/>
                  <a:gd name="T12" fmla="*/ 3 w 142"/>
                  <a:gd name="T13" fmla="*/ 24 h 207"/>
                  <a:gd name="T14" fmla="*/ 3 w 142"/>
                  <a:gd name="T15" fmla="*/ 25 h 207"/>
                  <a:gd name="T16" fmla="*/ 4 w 142"/>
                  <a:gd name="T17" fmla="*/ 25 h 207"/>
                  <a:gd name="T18" fmla="*/ 5 w 142"/>
                  <a:gd name="T19" fmla="*/ 25 h 207"/>
                  <a:gd name="T20" fmla="*/ 5 w 142"/>
                  <a:gd name="T21" fmla="*/ 25 h 207"/>
                  <a:gd name="T22" fmla="*/ 5 w 142"/>
                  <a:gd name="T23" fmla="*/ 25 h 207"/>
                  <a:gd name="T24" fmla="*/ 5 w 142"/>
                  <a:gd name="T25" fmla="*/ 24 h 207"/>
                  <a:gd name="T26" fmla="*/ 5 w 142"/>
                  <a:gd name="T27" fmla="*/ 24 h 207"/>
                  <a:gd name="T28" fmla="*/ 5 w 142"/>
                  <a:gd name="T29" fmla="*/ 23 h 207"/>
                  <a:gd name="T30" fmla="*/ 5 w 142"/>
                  <a:gd name="T31" fmla="*/ 23 h 207"/>
                  <a:gd name="T32" fmla="*/ 5 w 142"/>
                  <a:gd name="T33" fmla="*/ 22 h 207"/>
                  <a:gd name="T34" fmla="*/ 4 w 142"/>
                  <a:gd name="T35" fmla="*/ 22 h 207"/>
                  <a:gd name="T36" fmla="*/ 3 w 142"/>
                  <a:gd name="T37" fmla="*/ 21 h 207"/>
                  <a:gd name="T38" fmla="*/ 2 w 142"/>
                  <a:gd name="T39" fmla="*/ 19 h 207"/>
                  <a:gd name="T40" fmla="*/ 2 w 142"/>
                  <a:gd name="T41" fmla="*/ 18 h 207"/>
                  <a:gd name="T42" fmla="*/ 2 w 142"/>
                  <a:gd name="T43" fmla="*/ 16 h 207"/>
                  <a:gd name="T44" fmla="*/ 1 w 142"/>
                  <a:gd name="T45" fmla="*/ 14 h 207"/>
                  <a:gd name="T46" fmla="*/ 1 w 142"/>
                  <a:gd name="T47" fmla="*/ 12 h 207"/>
                  <a:gd name="T48" fmla="*/ 2 w 142"/>
                  <a:gd name="T49" fmla="*/ 9 h 207"/>
                  <a:gd name="T50" fmla="*/ 2 w 142"/>
                  <a:gd name="T51" fmla="*/ 8 h 207"/>
                  <a:gd name="T52" fmla="*/ 3 w 142"/>
                  <a:gd name="T53" fmla="*/ 6 h 207"/>
                  <a:gd name="T54" fmla="*/ 3 w 142"/>
                  <a:gd name="T55" fmla="*/ 5 h 207"/>
                  <a:gd name="T56" fmla="*/ 4 w 142"/>
                  <a:gd name="T57" fmla="*/ 3 h 207"/>
                  <a:gd name="T58" fmla="*/ 5 w 142"/>
                  <a:gd name="T59" fmla="*/ 2 h 207"/>
                  <a:gd name="T60" fmla="*/ 5 w 142"/>
                  <a:gd name="T61" fmla="*/ 1 h 207"/>
                  <a:gd name="T62" fmla="*/ 5 w 142"/>
                  <a:gd name="T63" fmla="*/ 0 h 207"/>
                  <a:gd name="T64" fmla="*/ 5 w 142"/>
                  <a:gd name="T65" fmla="*/ 0 h 207"/>
                  <a:gd name="T66" fmla="*/ 5 w 142"/>
                  <a:gd name="T67" fmla="*/ 0 h 207"/>
                  <a:gd name="T68" fmla="*/ 4 w 142"/>
                  <a:gd name="T69" fmla="*/ 1 h 207"/>
                  <a:gd name="T70" fmla="*/ 3 w 142"/>
                  <a:gd name="T71" fmla="*/ 2 h 207"/>
                  <a:gd name="T72" fmla="*/ 2 w 142"/>
                  <a:gd name="T73" fmla="*/ 4 h 207"/>
                  <a:gd name="T74" fmla="*/ 1 w 142"/>
                  <a:gd name="T75" fmla="*/ 6 h 207"/>
                  <a:gd name="T76" fmla="*/ 1 w 142"/>
                  <a:gd name="T77" fmla="*/ 9 h 207"/>
                  <a:gd name="T78" fmla="*/ 0 w 142"/>
                  <a:gd name="T79" fmla="*/ 11 h 207"/>
                  <a:gd name="T80" fmla="*/ 0 w 142"/>
                  <a:gd name="T81" fmla="*/ 14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408" name="Freeform 44"/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9 w 303"/>
                  <a:gd name="T1" fmla="*/ 13 h 272"/>
                  <a:gd name="T2" fmla="*/ 10 w 303"/>
                  <a:gd name="T3" fmla="*/ 15 h 272"/>
                  <a:gd name="T4" fmla="*/ 10 w 303"/>
                  <a:gd name="T5" fmla="*/ 17 h 272"/>
                  <a:gd name="T6" fmla="*/ 10 w 303"/>
                  <a:gd name="T7" fmla="*/ 20 h 272"/>
                  <a:gd name="T8" fmla="*/ 9 w 303"/>
                  <a:gd name="T9" fmla="*/ 22 h 272"/>
                  <a:gd name="T10" fmla="*/ 9 w 303"/>
                  <a:gd name="T11" fmla="*/ 24 h 272"/>
                  <a:gd name="T12" fmla="*/ 8 w 303"/>
                  <a:gd name="T13" fmla="*/ 26 h 272"/>
                  <a:gd name="T14" fmla="*/ 6 w 303"/>
                  <a:gd name="T15" fmla="*/ 28 h 272"/>
                  <a:gd name="T16" fmla="*/ 6 w 303"/>
                  <a:gd name="T17" fmla="*/ 30 h 272"/>
                  <a:gd name="T18" fmla="*/ 6 w 303"/>
                  <a:gd name="T19" fmla="*/ 31 h 272"/>
                  <a:gd name="T20" fmla="*/ 5 w 303"/>
                  <a:gd name="T21" fmla="*/ 32 h 272"/>
                  <a:gd name="T22" fmla="*/ 6 w 303"/>
                  <a:gd name="T23" fmla="*/ 33 h 272"/>
                  <a:gd name="T24" fmla="*/ 6 w 303"/>
                  <a:gd name="T25" fmla="*/ 33 h 272"/>
                  <a:gd name="T26" fmla="*/ 6 w 303"/>
                  <a:gd name="T27" fmla="*/ 33 h 272"/>
                  <a:gd name="T28" fmla="*/ 7 w 303"/>
                  <a:gd name="T29" fmla="*/ 31 h 272"/>
                  <a:gd name="T30" fmla="*/ 8 w 303"/>
                  <a:gd name="T31" fmla="*/ 29 h 272"/>
                  <a:gd name="T32" fmla="*/ 9 w 303"/>
                  <a:gd name="T33" fmla="*/ 26 h 272"/>
                  <a:gd name="T34" fmla="*/ 11 w 303"/>
                  <a:gd name="T35" fmla="*/ 23 h 272"/>
                  <a:gd name="T36" fmla="*/ 11 w 303"/>
                  <a:gd name="T37" fmla="*/ 20 h 272"/>
                  <a:gd name="T38" fmla="*/ 11 w 303"/>
                  <a:gd name="T39" fmla="*/ 16 h 272"/>
                  <a:gd name="T40" fmla="*/ 10 w 303"/>
                  <a:gd name="T41" fmla="*/ 13 h 272"/>
                  <a:gd name="T42" fmla="*/ 9 w 303"/>
                  <a:gd name="T43" fmla="*/ 10 h 272"/>
                  <a:gd name="T44" fmla="*/ 8 w 303"/>
                  <a:gd name="T45" fmla="*/ 8 h 272"/>
                  <a:gd name="T46" fmla="*/ 7 w 303"/>
                  <a:gd name="T47" fmla="*/ 6 h 272"/>
                  <a:gd name="T48" fmla="*/ 6 w 303"/>
                  <a:gd name="T49" fmla="*/ 5 h 272"/>
                  <a:gd name="T50" fmla="*/ 4 w 303"/>
                  <a:gd name="T51" fmla="*/ 3 h 272"/>
                  <a:gd name="T52" fmla="*/ 3 w 303"/>
                  <a:gd name="T53" fmla="*/ 2 h 272"/>
                  <a:gd name="T54" fmla="*/ 2 w 303"/>
                  <a:gd name="T55" fmla="*/ 0 h 272"/>
                  <a:gd name="T56" fmla="*/ 1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2 w 303"/>
                  <a:gd name="T63" fmla="*/ 2 h 272"/>
                  <a:gd name="T64" fmla="*/ 3 w 303"/>
                  <a:gd name="T65" fmla="*/ 3 h 272"/>
                  <a:gd name="T66" fmla="*/ 4 w 303"/>
                  <a:gd name="T67" fmla="*/ 4 h 272"/>
                  <a:gd name="T68" fmla="*/ 5 w 303"/>
                  <a:gd name="T69" fmla="*/ 6 h 272"/>
                  <a:gd name="T70" fmla="*/ 6 w 303"/>
                  <a:gd name="T71" fmla="*/ 7 h 272"/>
                  <a:gd name="T72" fmla="*/ 8 w 303"/>
                  <a:gd name="T73" fmla="*/ 9 h 272"/>
                  <a:gd name="T74" fmla="*/ 9 w 303"/>
                  <a:gd name="T75" fmla="*/ 1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3326" name="Group 45"/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3316" name="Object 4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78" name="Clip" r:id="rId5" imgW="819000" imgH="847800" progId="MS_ClipArt_Gallery.2">
                    <p:embed/>
                  </p:oleObj>
                </mc:Choice>
                <mc:Fallback>
                  <p:oleObj name="Clip" r:id="rId5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4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79" name="Clip" r:id="rId7" imgW="1266840" imgH="1200240" progId="MS_ClipArt_Gallery.2">
                    <p:embed/>
                  </p:oleObj>
                </mc:Choice>
                <mc:Fallback>
                  <p:oleObj name="Clip" r:id="rId7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7" name="Group 48"/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3314" name="Object 4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0" name="Clip" r:id="rId9" imgW="819000" imgH="847800" progId="MS_ClipArt_Gallery.2">
                    <p:embed/>
                  </p:oleObj>
                </mc:Choice>
                <mc:Fallback>
                  <p:oleObj name="Clip" r:id="rId9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5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1" name="Clip" r:id="rId10" imgW="1266840" imgH="1200240" progId="MS_ClipArt_Gallery.2">
                    <p:embed/>
                  </p:oleObj>
                </mc:Choice>
                <mc:Fallback>
                  <p:oleObj name="Clip" r:id="rId10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8" name="Text Box 51"/>
          <p:cNvSpPr txBox="1">
            <a:spLocks noChangeArrowheads="1"/>
          </p:cNvSpPr>
          <p:nvPr/>
        </p:nvSpPr>
        <p:spPr bwMode="auto">
          <a:xfrm>
            <a:off x="3251200" y="2347913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H1</a:t>
            </a:r>
          </a:p>
        </p:txBody>
      </p:sp>
      <p:sp>
        <p:nvSpPr>
          <p:cNvPr id="13329" name="Text Box 52"/>
          <p:cNvSpPr txBox="1">
            <a:spLocks noChangeArrowheads="1"/>
          </p:cNvSpPr>
          <p:nvPr/>
        </p:nvSpPr>
        <p:spPr bwMode="auto">
          <a:xfrm>
            <a:off x="5851526" y="2376488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R1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873250" y="2392364"/>
            <a:ext cx="5527676" cy="3916362"/>
            <a:chOff x="268" y="1180"/>
            <a:chExt cx="3482" cy="2467"/>
          </a:xfrm>
        </p:grpSpPr>
        <p:sp>
          <p:nvSpPr>
            <p:cNvPr id="13360" name="Line 54"/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1" name="Rectangle 55"/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2" name="Freeform 56"/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3" name="Rectangle 57"/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4" name="Text Box 58"/>
            <p:cNvSpPr txBox="1">
              <a:spLocks noChangeArrowheads="1"/>
            </p:cNvSpPr>
            <p:nvPr/>
          </p:nvSpPr>
          <p:spPr bwMode="auto">
            <a:xfrm>
              <a:off x="540" y="2923"/>
              <a:ext cx="29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AP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endParaRPr lang="en-US" sz="1600" u="none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5" name="Line 59"/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6" name="Line 60"/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67" name="Line 61"/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68" name="Group 62"/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3386" name="Rectangle 6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7" name="Freeform 6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8" name="Freeform 6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69" name="Group 66"/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3383" name="Rectangle 6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4" name="Freeform 6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5" name="Freeform 6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70" name="Group 70"/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3380" name="Rectangle 7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1" name="Freeform 7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82" name="Freeform 7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1" name="Line 74"/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72" name="Group 75"/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3377" name="Rectangle 76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8" name="Freeform 77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79" name="Freeform 78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73" name="Text Box 79"/>
            <p:cNvSpPr txBox="1">
              <a:spLocks noChangeArrowheads="1"/>
            </p:cNvSpPr>
            <p:nvPr/>
          </p:nvSpPr>
          <p:spPr bwMode="auto">
            <a:xfrm>
              <a:off x="523" y="3182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1</a:t>
              </a:r>
            </a:p>
          </p:txBody>
        </p:sp>
        <p:sp>
          <p:nvSpPr>
            <p:cNvPr id="13374" name="Text Box 80"/>
            <p:cNvSpPr txBox="1">
              <a:spLocks noChangeArrowheads="1"/>
            </p:cNvSpPr>
            <p:nvPr/>
          </p:nvSpPr>
          <p:spPr bwMode="auto">
            <a:xfrm>
              <a:off x="1500" y="3180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2</a:t>
              </a:r>
            </a:p>
          </p:txBody>
        </p:sp>
        <p:sp>
          <p:nvSpPr>
            <p:cNvPr id="13375" name="Text Box 81"/>
            <p:cNvSpPr txBox="1">
              <a:spLocks noChangeArrowheads="1"/>
            </p:cNvSpPr>
            <p:nvPr/>
          </p:nvSpPr>
          <p:spPr bwMode="auto">
            <a:xfrm>
              <a:off x="2480" y="3171"/>
              <a:ext cx="6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address 3</a:t>
              </a:r>
            </a:p>
          </p:txBody>
        </p:sp>
        <p:sp>
          <p:nvSpPr>
            <p:cNvPr id="13376" name="Text Box 82"/>
            <p:cNvSpPr txBox="1">
              <a:spLocks noChangeArrowheads="1"/>
            </p:cNvSpPr>
            <p:nvPr/>
          </p:nvSpPr>
          <p:spPr bwMode="auto">
            <a:xfrm>
              <a:off x="2619" y="3414"/>
              <a:ext cx="11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 frame</a:t>
              </a:r>
            </a:p>
          </p:txBody>
        </p:sp>
      </p:grpSp>
      <p:grpSp>
        <p:nvGrpSpPr>
          <p:cNvPr id="16" name="Group 83"/>
          <p:cNvGrpSpPr>
            <a:grpSpLocks/>
          </p:cNvGrpSpPr>
          <p:nvPr/>
        </p:nvGrpSpPr>
        <p:grpSpPr bwMode="auto">
          <a:xfrm>
            <a:off x="5335588" y="2811463"/>
            <a:ext cx="4402137" cy="2155825"/>
            <a:chOff x="2401" y="1771"/>
            <a:chExt cx="2773" cy="1358"/>
          </a:xfrm>
        </p:grpSpPr>
        <p:sp>
          <p:nvSpPr>
            <p:cNvPr id="13333" name="Freeform 84"/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4" name="Line 85"/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5" name="Rectangle 86"/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6" name="Rectangle 87"/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7" name="Text Box 88"/>
            <p:cNvSpPr txBox="1">
              <a:spLocks noChangeArrowheads="1"/>
            </p:cNvSpPr>
            <p:nvPr/>
          </p:nvSpPr>
          <p:spPr bwMode="auto">
            <a:xfrm>
              <a:off x="2802" y="2424"/>
              <a:ext cx="19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R1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  H1 MAC </a:t>
              </a:r>
              <a:r>
                <a:rPr lang="en-US" sz="1600" u="none" dirty="0" err="1">
                  <a:latin typeface="Verdana" panose="020B0604030504040204" pitchFamily="34" charset="0"/>
                  <a:ea typeface="Verdana" panose="020B0604030504040204" pitchFamily="34" charset="0"/>
                </a:rPr>
                <a:t>addr</a:t>
              </a:r>
              <a:r>
                <a:rPr lang="en-US" sz="1600" u="none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</a:p>
          </p:txBody>
        </p:sp>
        <p:sp>
          <p:nvSpPr>
            <p:cNvPr id="13338" name="Line 89"/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39" name="Line 90"/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340" name="Line 91"/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3341" name="Group 92"/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3357" name="Rectangle 93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8" name="Freeform 94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9" name="Freeform 95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2" name="Group 96"/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3354" name="Rectangle 97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5" name="Freeform 98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6" name="Freeform 99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3" name="Group 100"/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3351" name="Rectangle 101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2" name="Freeform 102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3" name="Freeform 103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344" name="Group 104"/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3348" name="Rectangle 105"/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49" name="Freeform 106"/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350" name="Freeform 107"/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0 w 60"/>
                  <a:gd name="T1" fmla="*/ 0 h 150"/>
                  <a:gd name="T2" fmla="*/ 6 w 60"/>
                  <a:gd name="T3" fmla="*/ 21 h 150"/>
                  <a:gd name="T4" fmla="*/ 24 w 60"/>
                  <a:gd name="T5" fmla="*/ 37 h 150"/>
                  <a:gd name="T6" fmla="*/ 0 w 60"/>
                  <a:gd name="T7" fmla="*/ 66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3345" name="Text Box 108"/>
            <p:cNvSpPr txBox="1">
              <a:spLocks noChangeArrowheads="1"/>
            </p:cNvSpPr>
            <p:nvPr/>
          </p:nvSpPr>
          <p:spPr bwMode="auto">
            <a:xfrm>
              <a:off x="2785" y="2683"/>
              <a:ext cx="92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dest. address </a:t>
              </a:r>
            </a:p>
          </p:txBody>
        </p:sp>
        <p:sp>
          <p:nvSpPr>
            <p:cNvPr id="13346" name="Text Box 109"/>
            <p:cNvSpPr txBox="1">
              <a:spLocks noChangeArrowheads="1"/>
            </p:cNvSpPr>
            <p:nvPr/>
          </p:nvSpPr>
          <p:spPr bwMode="auto">
            <a:xfrm>
              <a:off x="3762" y="2681"/>
              <a:ext cx="10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sz="1400" u="none">
                  <a:latin typeface="Verdana" panose="020B0604030504040204" pitchFamily="34" charset="0"/>
                  <a:ea typeface="Verdana" panose="020B0604030504040204" pitchFamily="34" charset="0"/>
                  <a:cs typeface="Arial" charset="0"/>
                </a:rPr>
                <a:t>source address </a:t>
              </a:r>
            </a:p>
          </p:txBody>
        </p:sp>
        <p:sp>
          <p:nvSpPr>
            <p:cNvPr id="13347" name="Text Box 110"/>
            <p:cNvSpPr txBox="1">
              <a:spLocks noChangeArrowheads="1"/>
            </p:cNvSpPr>
            <p:nvPr/>
          </p:nvSpPr>
          <p:spPr bwMode="auto">
            <a:xfrm>
              <a:off x="4146" y="2896"/>
              <a:ext cx="10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802.</a:t>
              </a:r>
              <a:r>
                <a:rPr lang="en-US" b="1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r>
                <a:rPr lang="en-US" u="none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</p:txBody>
        </p:sp>
      </p:grpSp>
      <p:sp>
        <p:nvSpPr>
          <p:cNvPr id="13332" name="Rectangle 111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u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bridging</a:t>
            </a:r>
          </a:p>
        </p:txBody>
      </p:sp>
    </p:spTree>
    <p:extLst>
      <p:ext uri="{BB962C8B-B14F-4D97-AF65-F5344CB8AC3E}">
        <p14:creationId xmlns:p14="http://schemas.microsoft.com/office/powerpoint/2010/main" val="35996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5: DataLink Layer</a:t>
            </a:r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5-</a:t>
            </a:r>
            <a:fld id="{6A3DA98A-8DBE-4D6A-BA73-6FE1AD843DBB}" type="slidenum">
              <a:rPr lang="en-US" u="none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en-US" u="none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9396" name="Group 2"/>
          <p:cNvGrpSpPr>
            <a:grpSpLocks/>
          </p:cNvGrpSpPr>
          <p:nvPr/>
        </p:nvGrpSpPr>
        <p:grpSpPr bwMode="auto">
          <a:xfrm>
            <a:off x="2043113" y="2179639"/>
            <a:ext cx="8077200" cy="989012"/>
            <a:chOff x="240" y="887"/>
            <a:chExt cx="5088" cy="623"/>
          </a:xfrm>
        </p:grpSpPr>
        <p:sp>
          <p:nvSpPr>
            <p:cNvPr id="59428" name="Rectangle 3"/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frame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  <p:sp>
          <p:nvSpPr>
            <p:cNvPr id="59429" name="Rectangle 4"/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duration</a:t>
              </a:r>
            </a:p>
          </p:txBody>
        </p:sp>
        <p:sp>
          <p:nvSpPr>
            <p:cNvPr id="59430" name="Rectangle 5"/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31" name="Rectangle 6"/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2" name="Rectangle 7"/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33" name="Rectangle 8"/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address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59434" name="Rectangle 9"/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sz="1600" u="none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9435" name="Rectangle 10"/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payload</a:t>
              </a:r>
            </a:p>
          </p:txBody>
        </p:sp>
        <p:sp>
          <p:nvSpPr>
            <p:cNvPr id="59436" name="Rectangle 11"/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CRC</a:t>
              </a:r>
            </a:p>
          </p:txBody>
        </p:sp>
        <p:sp>
          <p:nvSpPr>
            <p:cNvPr id="59437" name="Text Box 12"/>
            <p:cNvSpPr txBox="1">
              <a:spLocks noChangeArrowheads="1"/>
            </p:cNvSpPr>
            <p:nvPr/>
          </p:nvSpPr>
          <p:spPr bwMode="auto">
            <a:xfrm>
              <a:off x="48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8" name="Text Box 13"/>
            <p:cNvSpPr txBox="1">
              <a:spLocks noChangeArrowheads="1"/>
            </p:cNvSpPr>
            <p:nvPr/>
          </p:nvSpPr>
          <p:spPr bwMode="auto">
            <a:xfrm>
              <a:off x="960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39" name="Text Box 14"/>
            <p:cNvSpPr txBox="1">
              <a:spLocks noChangeArrowheads="1"/>
            </p:cNvSpPr>
            <p:nvPr/>
          </p:nvSpPr>
          <p:spPr bwMode="auto">
            <a:xfrm>
              <a:off x="153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0" name="Text Box 15"/>
            <p:cNvSpPr txBox="1">
              <a:spLocks noChangeArrowheads="1"/>
            </p:cNvSpPr>
            <p:nvPr/>
          </p:nvSpPr>
          <p:spPr bwMode="auto">
            <a:xfrm>
              <a:off x="2016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1" name="Text Box 16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2" name="Text Box 17"/>
            <p:cNvSpPr txBox="1">
              <a:spLocks noChangeArrowheads="1"/>
            </p:cNvSpPr>
            <p:nvPr/>
          </p:nvSpPr>
          <p:spPr bwMode="auto">
            <a:xfrm>
              <a:off x="3072" y="912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3638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  <p:sp>
          <p:nvSpPr>
            <p:cNvPr id="59444" name="Text Box 19"/>
            <p:cNvSpPr txBox="1">
              <a:spLocks noChangeArrowheads="1"/>
            </p:cNvSpPr>
            <p:nvPr/>
          </p:nvSpPr>
          <p:spPr bwMode="auto">
            <a:xfrm>
              <a:off x="4032" y="912"/>
              <a:ext cx="7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0 - 2312</a:t>
              </a:r>
            </a:p>
          </p:txBody>
        </p:sp>
        <p:sp>
          <p:nvSpPr>
            <p:cNvPr id="59445" name="Text Box 20"/>
            <p:cNvSpPr txBox="1">
              <a:spLocks noChangeArrowheads="1"/>
            </p:cNvSpPr>
            <p:nvPr/>
          </p:nvSpPr>
          <p:spPr bwMode="auto">
            <a:xfrm>
              <a:off x="4982" y="887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46" name="Text Box 21"/>
            <p:cNvSpPr txBox="1">
              <a:spLocks noChangeArrowheads="1"/>
            </p:cNvSpPr>
            <p:nvPr/>
          </p:nvSpPr>
          <p:spPr bwMode="auto">
            <a:xfrm>
              <a:off x="2886" y="1142"/>
              <a:ext cx="56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seq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59406" name="Rectangle 23"/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Type</a:t>
              </a:r>
            </a:p>
          </p:txBody>
        </p:sp>
        <p:sp>
          <p:nvSpPr>
            <p:cNvPr id="59407" name="Rectangle 24"/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From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08" name="Rectangle 25"/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Subtype</a:t>
              </a:r>
            </a:p>
          </p:txBody>
        </p:sp>
        <p:sp>
          <p:nvSpPr>
            <p:cNvPr id="59409" name="Rectangle 26"/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To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DS</a:t>
              </a:r>
            </a:p>
          </p:txBody>
        </p:sp>
        <p:sp>
          <p:nvSpPr>
            <p:cNvPr id="59410" name="Rectangle 27"/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 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frag</a:t>
              </a:r>
            </a:p>
          </p:txBody>
        </p:sp>
        <p:sp>
          <p:nvSpPr>
            <p:cNvPr id="59411" name="Rectangle 28"/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WEP</a:t>
              </a:r>
            </a:p>
          </p:txBody>
        </p:sp>
        <p:sp>
          <p:nvSpPr>
            <p:cNvPr id="59412" name="Rectangle 29"/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More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9413" name="Rectangle 30"/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mgt</a:t>
              </a:r>
            </a:p>
          </p:txBody>
        </p:sp>
        <p:sp>
          <p:nvSpPr>
            <p:cNvPr id="59414" name="Rectangle 31"/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Retry</a:t>
              </a:r>
            </a:p>
          </p:txBody>
        </p:sp>
        <p:sp>
          <p:nvSpPr>
            <p:cNvPr id="59415" name="Rectangle 32"/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Rsvd</a:t>
              </a:r>
            </a:p>
          </p:txBody>
        </p:sp>
        <p:sp>
          <p:nvSpPr>
            <p:cNvPr id="59416" name="Rectangle 33"/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Protocol</a:t>
              </a:r>
            </a:p>
            <a:p>
              <a:pPr algn="ctr" eaLnBrk="1" hangingPunct="1"/>
              <a:r>
                <a:rPr lang="en-US" sz="1600" u="none">
                  <a:latin typeface="Verdana" panose="020B0604030504040204" pitchFamily="34" charset="0"/>
                  <a:ea typeface="Verdana" panose="020B0604030504040204" pitchFamily="34" charset="0"/>
                </a:rPr>
                <a:t>version</a:t>
              </a:r>
            </a:p>
          </p:txBody>
        </p:sp>
        <p:sp>
          <p:nvSpPr>
            <p:cNvPr id="59417" name="Text Box 34"/>
            <p:cNvSpPr txBox="1">
              <a:spLocks noChangeArrowheads="1"/>
            </p:cNvSpPr>
            <p:nvPr/>
          </p:nvSpPr>
          <p:spPr bwMode="auto">
            <a:xfrm>
              <a:off x="518" y="1991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8" name="Text Box 35"/>
            <p:cNvSpPr txBox="1">
              <a:spLocks noChangeArrowheads="1"/>
            </p:cNvSpPr>
            <p:nvPr/>
          </p:nvSpPr>
          <p:spPr bwMode="auto">
            <a:xfrm>
              <a:off x="11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59419" name="Text Box 36"/>
            <p:cNvSpPr txBox="1">
              <a:spLocks noChangeArrowheads="1"/>
            </p:cNvSpPr>
            <p:nvPr/>
          </p:nvSpPr>
          <p:spPr bwMode="auto">
            <a:xfrm>
              <a:off x="172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  <p:sp>
          <p:nvSpPr>
            <p:cNvPr id="59420" name="Text Box 37"/>
            <p:cNvSpPr txBox="1">
              <a:spLocks noChangeArrowheads="1"/>
            </p:cNvSpPr>
            <p:nvPr/>
          </p:nvSpPr>
          <p:spPr bwMode="auto">
            <a:xfrm>
              <a:off x="230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1" name="Text Box 38"/>
            <p:cNvSpPr txBox="1">
              <a:spLocks noChangeArrowheads="1"/>
            </p:cNvSpPr>
            <p:nvPr/>
          </p:nvSpPr>
          <p:spPr bwMode="auto">
            <a:xfrm>
              <a:off x="2688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2" name="Text Box 39"/>
            <p:cNvSpPr txBox="1">
              <a:spLocks noChangeArrowheads="1"/>
            </p:cNvSpPr>
            <p:nvPr/>
          </p:nvSpPr>
          <p:spPr bwMode="auto">
            <a:xfrm>
              <a:off x="312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3" name="Text Box 40"/>
            <p:cNvSpPr txBox="1">
              <a:spLocks noChangeArrowheads="1"/>
            </p:cNvSpPr>
            <p:nvPr/>
          </p:nvSpPr>
          <p:spPr bwMode="auto">
            <a:xfrm>
              <a:off x="446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4" name="Text Box 41"/>
            <p:cNvSpPr txBox="1">
              <a:spLocks noChangeArrowheads="1"/>
            </p:cNvSpPr>
            <p:nvPr/>
          </p:nvSpPr>
          <p:spPr bwMode="auto">
            <a:xfrm>
              <a:off x="4896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5" name="Text Box 42"/>
            <p:cNvSpPr txBox="1">
              <a:spLocks noChangeArrowheads="1"/>
            </p:cNvSpPr>
            <p:nvPr/>
          </p:nvSpPr>
          <p:spPr bwMode="auto">
            <a:xfrm>
              <a:off x="528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6" name="Text Box 43"/>
            <p:cNvSpPr txBox="1">
              <a:spLocks noChangeArrowheads="1"/>
            </p:cNvSpPr>
            <p:nvPr/>
          </p:nvSpPr>
          <p:spPr bwMode="auto">
            <a:xfrm>
              <a:off x="3600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9427" name="Text Box 44"/>
            <p:cNvSpPr txBox="1">
              <a:spLocks noChangeArrowheads="1"/>
            </p:cNvSpPr>
            <p:nvPr/>
          </p:nvSpPr>
          <p:spPr bwMode="auto">
            <a:xfrm>
              <a:off x="3984" y="2016"/>
              <a:ext cx="2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en-US" u="none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59398" name="Freeform 45"/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7 w 5489"/>
              <a:gd name="T1" fmla="*/ 0 h 672"/>
              <a:gd name="T2" fmla="*/ 0 w 5489"/>
              <a:gd name="T3" fmla="*/ 2147483647 h 672"/>
              <a:gd name="T4" fmla="*/ 2147483647 w 5489"/>
              <a:gd name="T5" fmla="*/ 2147483647 h 672"/>
              <a:gd name="T6" fmla="*/ 2147483647 w 5489"/>
              <a:gd name="T7" fmla="*/ 0 h 672"/>
              <a:gd name="T8" fmla="*/ 2147483647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399" name="Rectangle 46"/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802.11 frame: more</a:t>
            </a:r>
          </a:p>
        </p:txBody>
      </p:sp>
      <p:sp>
        <p:nvSpPr>
          <p:cNvPr id="59400" name="Text Box 47"/>
          <p:cNvSpPr txBox="1">
            <a:spLocks noChangeArrowheads="1"/>
          </p:cNvSpPr>
          <p:nvPr/>
        </p:nvSpPr>
        <p:spPr bwMode="auto">
          <a:xfrm>
            <a:off x="3656014" y="1335088"/>
            <a:ext cx="3558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duration of reserved 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transmission time (RTS/CTS)</a:t>
            </a:r>
          </a:p>
        </p:txBody>
      </p:sp>
      <p:sp>
        <p:nvSpPr>
          <p:cNvPr id="59401" name="Line 48"/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2" name="Text Box 49"/>
          <p:cNvSpPr txBox="1">
            <a:spLocks noChangeArrowheads="1"/>
          </p:cNvSpPr>
          <p:nvPr/>
        </p:nvSpPr>
        <p:spPr bwMode="auto">
          <a:xfrm>
            <a:off x="7450138" y="1196975"/>
            <a:ext cx="2222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seq #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(for reliable ARQ)</a:t>
            </a:r>
          </a:p>
        </p:txBody>
      </p:sp>
      <p:sp>
        <p:nvSpPr>
          <p:cNvPr id="59403" name="Line 50"/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4" name="Line 51"/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405" name="Text Box 52"/>
          <p:cNvSpPr txBox="1">
            <a:spLocks noChangeArrowheads="1"/>
          </p:cNvSpPr>
          <p:nvPr/>
        </p:nvSpPr>
        <p:spPr bwMode="auto">
          <a:xfrm>
            <a:off x="3716339" y="5480050"/>
            <a:ext cx="2786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frame type</a:t>
            </a:r>
          </a:p>
          <a:p>
            <a:r>
              <a:rPr lang="en-US" u="none">
                <a:latin typeface="Verdana" panose="020B0604030504040204" pitchFamily="34" charset="0"/>
                <a:ea typeface="Verdana" panose="020B0604030504040204" pitchFamily="34" charset="0"/>
              </a:rPr>
              <a:t>(RTS, CTS, ACK, data)</a:t>
            </a:r>
          </a:p>
        </p:txBody>
      </p:sp>
    </p:spTree>
    <p:extLst>
      <p:ext uri="{BB962C8B-B14F-4D97-AF65-F5344CB8AC3E}">
        <p14:creationId xmlns:p14="http://schemas.microsoft.com/office/powerpoint/2010/main" val="2832869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Channel </a:t>
            </a:r>
            <a:r>
              <a:rPr lang="it-IT" dirty="0" err="1"/>
              <a:t>allocation</a:t>
            </a:r>
            <a:endParaRPr lang="it-IT" dirty="0"/>
          </a:p>
        </p:txBody>
      </p:sp>
      <p:pic>
        <p:nvPicPr>
          <p:cNvPr id="61445" name="Picture 5" descr="C:\Users\gio\Desktop\800px-2.4_GHz_Wi-Fi_channels_(802.11b,g_WLAN)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61443" name="Segnaposto piè di pagina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5: DataLink Layer</a:t>
            </a:r>
          </a:p>
        </p:txBody>
      </p:sp>
      <p:sp>
        <p:nvSpPr>
          <p:cNvPr id="61444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u="none">
                <a:latin typeface="Arial" charset="0"/>
              </a:rPr>
              <a:t>5-</a:t>
            </a:r>
            <a:fld id="{B97818EB-0B2A-429B-B937-1EFEB98C3AFA}" type="slidenum">
              <a:rPr lang="en-US" u="none" smtClean="0">
                <a:latin typeface="Arial" charset="0"/>
              </a:rPr>
              <a:pPr/>
              <a:t>44</a:t>
            </a:fld>
            <a:endParaRPr lang="en-US" u="none">
              <a:latin typeface="Arial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85640" y="522006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802.11n </a:t>
            </a:r>
            <a:r>
              <a:rPr lang="it-IT" dirty="0" err="1"/>
              <a:t>APs</a:t>
            </a:r>
            <a:r>
              <a:rPr lang="it-IT" dirty="0"/>
              <a:t> take </a:t>
            </a:r>
            <a:r>
              <a:rPr lang="it-IT" dirty="0" err="1"/>
              <a:t>two</a:t>
            </a:r>
            <a:r>
              <a:rPr lang="it-IT" dirty="0"/>
              <a:t> 22Mhz Channel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495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0658" name="Picture 2" descr="Risultati immagini per wifi 5ghz channel map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5" y="1425059"/>
            <a:ext cx="8434992" cy="3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9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CEF-2B2E-4D15-B7E5-7FBBD4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802.11 security levels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8E60-10E0-44C7-A425-50C745C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open – no security</a:t>
            </a:r>
          </a:p>
          <a:p>
            <a:r>
              <a:rPr lang="en-US" dirty="0"/>
              <a:t>WLAN closed with WEP</a:t>
            </a:r>
          </a:p>
          <a:p>
            <a:r>
              <a:rPr lang="en-US" dirty="0"/>
              <a:t>WPA Personal/Enterprise</a:t>
            </a:r>
          </a:p>
          <a:p>
            <a:r>
              <a:rPr lang="en-US" dirty="0"/>
              <a:t>WPA2 Personal/Enterprise</a:t>
            </a:r>
          </a:p>
          <a:p>
            <a:r>
              <a:rPr lang="en-US" dirty="0"/>
              <a:t>WPA3 Personal/Enterprise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64-7E2C-4C57-BDF3-9D9F30A7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16B98-BB83-4526-BC73-9B47B4A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8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open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Virtually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to an </a:t>
            </a:r>
            <a:r>
              <a:rPr lang="it-IT" dirty="0" err="1"/>
              <a:t>hubbed</a:t>
            </a:r>
            <a:r>
              <a:rPr lang="it-IT" dirty="0"/>
              <a:t> LAN</a:t>
            </a:r>
          </a:p>
          <a:p>
            <a:r>
              <a:rPr lang="it-IT" dirty="0"/>
              <a:t>Sniffing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ESSID &amp; BSSID </a:t>
            </a:r>
            <a:r>
              <a:rPr lang="it-IT" dirty="0" err="1"/>
              <a:t>spoofing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</a:t>
            </a:r>
          </a:p>
          <a:p>
            <a:r>
              <a:rPr lang="it-IT" dirty="0" err="1"/>
              <a:t>Issues</a:t>
            </a:r>
            <a:r>
              <a:rPr lang="it-IT" dirty="0"/>
              <a:t> with captive </a:t>
            </a:r>
            <a:r>
              <a:rPr lang="it-IT" dirty="0" err="1"/>
              <a:t>portals</a:t>
            </a:r>
            <a:endParaRPr lang="it-IT" dirty="0"/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can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traffic</a:t>
            </a:r>
            <a:endParaRPr lang="it-IT" dirty="0"/>
          </a:p>
          <a:p>
            <a:endParaRPr lang="it-IT" dirty="0"/>
          </a:p>
          <a:p>
            <a:pPr marL="857250" lvl="1" indent="-457200"/>
            <a:r>
              <a:rPr lang="it-IT" dirty="0"/>
              <a:t>Primitive </a:t>
            </a:r>
            <a:r>
              <a:rPr lang="it-IT" dirty="0" err="1"/>
              <a:t>solution</a:t>
            </a:r>
            <a:r>
              <a:rPr lang="it-IT" dirty="0"/>
              <a:t>: WEP</a:t>
            </a:r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722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72D2E-FDFF-4844-A429-79AD26F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Rogue</a:t>
            </a:r>
            <a:r>
              <a:rPr lang="it-IT" dirty="0"/>
              <a:t> </a:t>
            </a:r>
            <a:r>
              <a:rPr lang="it-IT" dirty="0" err="1"/>
              <a:t>ESSIDs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440C03-8839-4D39-8A41-E2D35926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Technique:</a:t>
            </a:r>
          </a:p>
          <a:p>
            <a:pPr lvl="1"/>
            <a:r>
              <a:rPr lang="it-IT" dirty="0" err="1"/>
              <a:t>Spoof</a:t>
            </a:r>
            <a:r>
              <a:rPr lang="it-IT" dirty="0"/>
              <a:t> </a:t>
            </a:r>
            <a:r>
              <a:rPr lang="it-IT" dirty="0" err="1"/>
              <a:t>ESSIDs</a:t>
            </a:r>
            <a:r>
              <a:rPr lang="it-IT" dirty="0"/>
              <a:t>, force </a:t>
            </a:r>
            <a:r>
              <a:rPr lang="it-IT" dirty="0" err="1"/>
              <a:t>association</a:t>
            </a:r>
            <a:r>
              <a:rPr lang="it-IT" dirty="0"/>
              <a:t> to </a:t>
            </a:r>
            <a:r>
              <a:rPr lang="it-IT" dirty="0" err="1"/>
              <a:t>wrong</a:t>
            </a:r>
            <a:r>
              <a:rPr lang="it-IT" dirty="0"/>
              <a:t> BSSID</a:t>
            </a:r>
          </a:p>
          <a:p>
            <a:pPr lvl="1"/>
            <a:r>
              <a:rPr lang="it-IT" dirty="0"/>
              <a:t>Can MITM a </a:t>
            </a:r>
            <a:r>
              <a:rPr lang="it-IT" dirty="0" err="1"/>
              <a:t>whole</a:t>
            </a:r>
            <a:r>
              <a:rPr lang="it-IT" dirty="0"/>
              <a:t> set of stations</a:t>
            </a:r>
          </a:p>
          <a:p>
            <a:pPr lvl="1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security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victim</a:t>
            </a:r>
            <a:r>
              <a:rPr lang="it-IT" dirty="0"/>
              <a:t> ESSID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9E931E-BF69-4E0E-929B-A15D1DD3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F49362-8844-4215-8A7D-198B649E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1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B86C6-19D3-4428-8624-A6559ADA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487F853-7122-45F1-9B9C-CD839850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457200"/>
            <a:ext cx="8490858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9529-8DA0-470A-B221-F1EF406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49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7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r>
              <a:rPr lang="en-US"/>
              <a:t>Link Layer: Introduction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Some terminology:</a:t>
            </a:r>
            <a:endParaRPr lang="en-US" sz="2400" dirty="0"/>
          </a:p>
          <a:p>
            <a:r>
              <a:rPr lang="en-US" sz="2000" dirty="0"/>
              <a:t>hosts and routers are </a:t>
            </a:r>
            <a:r>
              <a:rPr lang="en-US" sz="2000" b="1" dirty="0">
                <a:solidFill>
                  <a:srgbClr val="FF0000"/>
                </a:solidFill>
              </a:rPr>
              <a:t>nodes</a:t>
            </a:r>
          </a:p>
          <a:p>
            <a:r>
              <a:rPr lang="en-US" sz="2000" dirty="0"/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</a:rPr>
              <a:t>links</a:t>
            </a:r>
          </a:p>
          <a:p>
            <a:pPr lvl="1"/>
            <a:r>
              <a:rPr lang="en-US" sz="1800" dirty="0"/>
              <a:t>wired links</a:t>
            </a:r>
          </a:p>
          <a:p>
            <a:pPr lvl="1"/>
            <a:r>
              <a:rPr lang="en-US" sz="1800" dirty="0"/>
              <a:t>wireless links</a:t>
            </a:r>
          </a:p>
          <a:p>
            <a:pPr lvl="1"/>
            <a:r>
              <a:rPr lang="en-US" sz="1800" dirty="0"/>
              <a:t>LANs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2000" dirty="0"/>
              <a:t>The layer-2 PDU is a </a:t>
            </a:r>
            <a:r>
              <a:rPr lang="en-US" sz="2000" b="1" dirty="0">
                <a:solidFill>
                  <a:srgbClr val="FF0000"/>
                </a:solidFill>
              </a:rPr>
              <a:t>frame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encapsulates datagrams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61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62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E401CD61-5B56-4BDA-8EAF-8D8F313E49C7}" type="slidenum">
              <a:rPr lang="en-US"/>
              <a:pPr/>
              <a:t>5</a:t>
            </a:fld>
            <a:endParaRPr lang="en-US"/>
          </a:p>
        </p:txBody>
      </p:sp>
      <p:sp>
        <p:nvSpPr>
          <p:cNvPr id="302547" name="Text Box 467"/>
          <p:cNvSpPr txBox="1">
            <a:spLocks noChangeArrowheads="1"/>
          </p:cNvSpPr>
          <p:nvPr/>
        </p:nvSpPr>
        <p:spPr bwMode="auto">
          <a:xfrm>
            <a:off x="543499" y="5188932"/>
            <a:ext cx="5184689" cy="12003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none" dirty="0">
                <a:solidFill>
                  <a:srgbClr val="FF0000"/>
                </a:solidFill>
                <a:latin typeface="+mj-lt"/>
              </a:rPr>
              <a:t>The data-link layer</a:t>
            </a:r>
            <a:r>
              <a:rPr lang="en-US" sz="2400" u="none" dirty="0">
                <a:latin typeface="+mj-lt"/>
              </a:rPr>
              <a:t> has responsibility of </a:t>
            </a:r>
          </a:p>
          <a:p>
            <a:r>
              <a:rPr lang="en-US" sz="2400" u="none" dirty="0">
                <a:latin typeface="+mj-lt"/>
              </a:rPr>
              <a:t>transferring datagram from one node </a:t>
            </a:r>
          </a:p>
          <a:p>
            <a:r>
              <a:rPr lang="en-US" sz="2400" u="none" dirty="0">
                <a:latin typeface="+mj-lt"/>
              </a:rPr>
              <a:t>to adjacent node over a link</a:t>
            </a:r>
            <a:endParaRPr lang="en-US" i="0" u="none" dirty="0">
              <a:latin typeface="+mj-lt"/>
            </a:endParaRPr>
          </a:p>
        </p:txBody>
      </p:sp>
      <p:sp>
        <p:nvSpPr>
          <p:cNvPr id="312329" name="Freeform 9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382 w 828"/>
              <a:gd name="T1" fmla="*/ 30 h 425"/>
              <a:gd name="T2" fmla="*/ 370 w 828"/>
              <a:gd name="T3" fmla="*/ 30 h 425"/>
              <a:gd name="T4" fmla="*/ 126 w 828"/>
              <a:gd name="T5" fmla="*/ 32 h 425"/>
              <a:gd name="T6" fmla="*/ 6 w 828"/>
              <a:gd name="T7" fmla="*/ 126 h 425"/>
              <a:gd name="T8" fmla="*/ 92 w 828"/>
              <a:gd name="T9" fmla="*/ 274 h 425"/>
              <a:gd name="T10" fmla="*/ 292 w 828"/>
              <a:gd name="T11" fmla="*/ 384 h 425"/>
              <a:gd name="T12" fmla="*/ 540 w 828"/>
              <a:gd name="T13" fmla="*/ 416 h 425"/>
              <a:gd name="T14" fmla="*/ 698 w 828"/>
              <a:gd name="T15" fmla="*/ 330 h 425"/>
              <a:gd name="T16" fmla="*/ 776 w 828"/>
              <a:gd name="T17" fmla="*/ 170 h 425"/>
              <a:gd name="T18" fmla="*/ 792 w 828"/>
              <a:gd name="T19" fmla="*/ 22 h 425"/>
              <a:gd name="T20" fmla="*/ 560 w 828"/>
              <a:gd name="T21" fmla="*/ 38 h 425"/>
              <a:gd name="T22" fmla="*/ 382 w 828"/>
              <a:gd name="T23" fmla="*/ 3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0" name="Freeform 10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424 w 765"/>
              <a:gd name="T1" fmla="*/ 10 h 459"/>
              <a:gd name="T2" fmla="*/ 288 w 765"/>
              <a:gd name="T3" fmla="*/ 70 h 459"/>
              <a:gd name="T4" fmla="*/ 96 w 765"/>
              <a:gd name="T5" fmla="*/ 100 h 459"/>
              <a:gd name="T6" fmla="*/ 14 w 765"/>
              <a:gd name="T7" fmla="*/ 336 h 459"/>
              <a:gd name="T8" fmla="*/ 180 w 765"/>
              <a:gd name="T9" fmla="*/ 444 h 459"/>
              <a:gd name="T10" fmla="*/ 346 w 765"/>
              <a:gd name="T11" fmla="*/ 426 h 459"/>
              <a:gd name="T12" fmla="*/ 584 w 765"/>
              <a:gd name="T13" fmla="*/ 444 h 459"/>
              <a:gd name="T14" fmla="*/ 698 w 765"/>
              <a:gd name="T15" fmla="*/ 434 h 459"/>
              <a:gd name="T16" fmla="*/ 752 w 765"/>
              <a:gd name="T17" fmla="*/ 372 h 459"/>
              <a:gd name="T18" fmla="*/ 750 w 765"/>
              <a:gd name="T19" fmla="*/ 158 h 459"/>
              <a:gd name="T20" fmla="*/ 662 w 765"/>
              <a:gd name="T21" fmla="*/ 34 h 459"/>
              <a:gd name="T22" fmla="*/ 424 w 765"/>
              <a:gd name="T23" fmla="*/ 1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331" name="Freeform 11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648 w 1036"/>
              <a:gd name="T1" fmla="*/ 11 h 675"/>
              <a:gd name="T2" fmla="*/ 390 w 1036"/>
              <a:gd name="T3" fmla="*/ 53 h 675"/>
              <a:gd name="T4" fmla="*/ 206 w 1036"/>
              <a:gd name="T5" fmla="*/ 129 h 675"/>
              <a:gd name="T6" fmla="*/ 152 w 1036"/>
              <a:gd name="T7" fmla="*/ 229 h 675"/>
              <a:gd name="T8" fmla="*/ 22 w 1036"/>
              <a:gd name="T9" fmla="*/ 297 h 675"/>
              <a:gd name="T10" fmla="*/ 18 w 1036"/>
              <a:gd name="T11" fmla="*/ 459 h 675"/>
              <a:gd name="T12" fmla="*/ 132 w 1036"/>
              <a:gd name="T13" fmla="*/ 489 h 675"/>
              <a:gd name="T14" fmla="*/ 458 w 1036"/>
              <a:gd name="T15" fmla="*/ 489 h 675"/>
              <a:gd name="T16" fmla="*/ 598 w 1036"/>
              <a:gd name="T17" fmla="*/ 555 h 675"/>
              <a:gd name="T18" fmla="*/ 752 w 1036"/>
              <a:gd name="T19" fmla="*/ 657 h 675"/>
              <a:gd name="T20" fmla="*/ 870 w 1036"/>
              <a:gd name="T21" fmla="*/ 661 h 675"/>
              <a:gd name="T22" fmla="*/ 952 w 1036"/>
              <a:gd name="T23" fmla="*/ 603 h 675"/>
              <a:gd name="T24" fmla="*/ 992 w 1036"/>
              <a:gd name="T25" fmla="*/ 445 h 675"/>
              <a:gd name="T26" fmla="*/ 1018 w 1036"/>
              <a:gd name="T27" fmla="*/ 291 h 675"/>
              <a:gd name="T28" fmla="*/ 1022 w 1036"/>
              <a:gd name="T29" fmla="*/ 107 h 675"/>
              <a:gd name="T30" fmla="*/ 934 w 1036"/>
              <a:gd name="T31" fmla="*/ 17 h 675"/>
              <a:gd name="T32" fmla="*/ 776 w 1036"/>
              <a:gd name="T33" fmla="*/ 3 h 675"/>
              <a:gd name="T34" fmla="*/ 648 w 1036"/>
              <a:gd name="T35" fmla="*/ 1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34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312335" name="Line 15"/>
          <p:cNvSpPr>
            <a:spLocks noChangeShapeType="1"/>
          </p:cNvSpPr>
          <p:nvPr/>
        </p:nvSpPr>
        <p:spPr bwMode="auto">
          <a:xfrm flipH="1">
            <a:off x="7378701" y="2020888"/>
            <a:ext cx="920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>
            <a:off x="7470775" y="2020888"/>
            <a:ext cx="90488" cy="309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378701" y="233045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7470775" y="2330450"/>
            <a:ext cx="90488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7470775" y="2027238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7378701" y="2298700"/>
            <a:ext cx="92075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H="1" flipV="1">
            <a:off x="7470775" y="2298700"/>
            <a:ext cx="90488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7418389" y="2195514"/>
            <a:ext cx="52387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7470776" y="2195514"/>
            <a:ext cx="555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>
            <a:off x="7400926" y="2241551"/>
            <a:ext cx="66675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7470776" y="2247900"/>
            <a:ext cx="68263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470776" y="2149475"/>
            <a:ext cx="3492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 flipV="1">
            <a:off x="7470776" y="2085975"/>
            <a:ext cx="222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7431088" y="2144713"/>
            <a:ext cx="42862" cy="17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7450138" y="2082801"/>
            <a:ext cx="23812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7486650" y="1992314"/>
            <a:ext cx="152400" cy="58737"/>
            <a:chOff x="4227" y="1360"/>
            <a:chExt cx="863" cy="270"/>
          </a:xfrm>
        </p:grpSpPr>
        <p:sp>
          <p:nvSpPr>
            <p:cNvPr id="312351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2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3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4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55" name="Group 35"/>
          <p:cNvGrpSpPr>
            <a:grpSpLocks/>
          </p:cNvGrpSpPr>
          <p:nvPr/>
        </p:nvGrpSpPr>
        <p:grpSpPr bwMode="auto">
          <a:xfrm rot="5700496">
            <a:off x="7394576" y="1889126"/>
            <a:ext cx="168275" cy="53975"/>
            <a:chOff x="4227" y="1360"/>
            <a:chExt cx="863" cy="270"/>
          </a:xfrm>
        </p:grpSpPr>
        <p:sp>
          <p:nvSpPr>
            <p:cNvPr id="312356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7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8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59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312360" name="Group 40"/>
          <p:cNvGrpSpPr>
            <a:grpSpLocks/>
          </p:cNvGrpSpPr>
          <p:nvPr/>
        </p:nvGrpSpPr>
        <p:grpSpPr bwMode="auto">
          <a:xfrm rot="10800000">
            <a:off x="7302500" y="1985964"/>
            <a:ext cx="152400" cy="58737"/>
            <a:chOff x="4227" y="1360"/>
            <a:chExt cx="863" cy="270"/>
          </a:xfrm>
        </p:grpSpPr>
        <p:sp>
          <p:nvSpPr>
            <p:cNvPr id="312361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2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3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312364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312365" name="Oval 45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6" name="Line 46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7" name="Line 47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69" name="Oval 49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70" name="Group 50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312371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2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3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74" name="Group 54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312375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6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77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78" name="Oval 58"/>
          <p:cNvSpPr>
            <a:spLocks noChangeArrowheads="1"/>
          </p:cNvSpPr>
          <p:nvPr/>
        </p:nvSpPr>
        <p:spPr bwMode="auto">
          <a:xfrm>
            <a:off x="8715376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79" name="Line 59"/>
          <p:cNvSpPr>
            <a:spLocks noChangeShapeType="1"/>
          </p:cNvSpPr>
          <p:nvPr/>
        </p:nvSpPr>
        <p:spPr bwMode="auto">
          <a:xfrm>
            <a:off x="8715375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0" name="Line 60"/>
          <p:cNvSpPr>
            <a:spLocks noChangeShapeType="1"/>
          </p:cNvSpPr>
          <p:nvPr/>
        </p:nvSpPr>
        <p:spPr bwMode="auto">
          <a:xfrm>
            <a:off x="9074150" y="39243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715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8712201" y="38560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83" name="Group 63"/>
          <p:cNvGrpSpPr>
            <a:grpSpLocks/>
          </p:cNvGrpSpPr>
          <p:nvPr/>
        </p:nvGrpSpPr>
        <p:grpSpPr bwMode="auto">
          <a:xfrm>
            <a:off x="8797925" y="3879850"/>
            <a:ext cx="179388" cy="65088"/>
            <a:chOff x="2848" y="848"/>
            <a:chExt cx="140" cy="98"/>
          </a:xfrm>
        </p:grpSpPr>
        <p:sp>
          <p:nvSpPr>
            <p:cNvPr id="312384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5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6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387" name="Group 67"/>
          <p:cNvGrpSpPr>
            <a:grpSpLocks/>
          </p:cNvGrpSpPr>
          <p:nvPr/>
        </p:nvGrpSpPr>
        <p:grpSpPr bwMode="auto">
          <a:xfrm flipV="1">
            <a:off x="8797925" y="3879850"/>
            <a:ext cx="179388" cy="65088"/>
            <a:chOff x="2848" y="848"/>
            <a:chExt cx="140" cy="98"/>
          </a:xfrm>
        </p:grpSpPr>
        <p:sp>
          <p:nvSpPr>
            <p:cNvPr id="312388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89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0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8994776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2" name="Line 72"/>
          <p:cNvSpPr>
            <a:spLocks noChangeShapeType="1"/>
          </p:cNvSpPr>
          <p:nvPr/>
        </p:nvSpPr>
        <p:spPr bwMode="auto">
          <a:xfrm>
            <a:off x="8994775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3" name="Line 73"/>
          <p:cNvSpPr>
            <a:spLocks noChangeShapeType="1"/>
          </p:cNvSpPr>
          <p:nvPr/>
        </p:nvSpPr>
        <p:spPr bwMode="auto">
          <a:xfrm>
            <a:off x="9353550" y="36576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8994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8991601" y="35893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396" name="Group 76"/>
          <p:cNvGrpSpPr>
            <a:grpSpLocks/>
          </p:cNvGrpSpPr>
          <p:nvPr/>
        </p:nvGrpSpPr>
        <p:grpSpPr bwMode="auto">
          <a:xfrm>
            <a:off x="9077325" y="3613150"/>
            <a:ext cx="179388" cy="65088"/>
            <a:chOff x="2848" y="848"/>
            <a:chExt cx="140" cy="98"/>
          </a:xfrm>
        </p:grpSpPr>
        <p:sp>
          <p:nvSpPr>
            <p:cNvPr id="312397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399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flipV="1">
            <a:off x="9077325" y="3613150"/>
            <a:ext cx="179388" cy="65088"/>
            <a:chOff x="2848" y="848"/>
            <a:chExt cx="140" cy="98"/>
          </a:xfrm>
        </p:grpSpPr>
        <p:sp>
          <p:nvSpPr>
            <p:cNvPr id="312401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2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04" name="Oval 84"/>
          <p:cNvSpPr>
            <a:spLocks noChangeArrowheads="1"/>
          </p:cNvSpPr>
          <p:nvPr/>
        </p:nvSpPr>
        <p:spPr bwMode="auto">
          <a:xfrm>
            <a:off x="8459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5" name="Line 85"/>
          <p:cNvSpPr>
            <a:spLocks noChangeShapeType="1"/>
          </p:cNvSpPr>
          <p:nvPr/>
        </p:nvSpPr>
        <p:spPr bwMode="auto">
          <a:xfrm>
            <a:off x="8459788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6" name="Line 86"/>
          <p:cNvSpPr>
            <a:spLocks noChangeShapeType="1"/>
          </p:cNvSpPr>
          <p:nvPr/>
        </p:nvSpPr>
        <p:spPr bwMode="auto">
          <a:xfrm>
            <a:off x="8807450" y="2495551"/>
            <a:ext cx="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8459789" y="2495551"/>
            <a:ext cx="344487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08" name="Oval 88"/>
          <p:cNvSpPr>
            <a:spLocks noChangeArrowheads="1"/>
          </p:cNvSpPr>
          <p:nvPr/>
        </p:nvSpPr>
        <p:spPr bwMode="auto">
          <a:xfrm>
            <a:off x="8456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09" name="Group 89"/>
          <p:cNvGrpSpPr>
            <a:grpSpLocks/>
          </p:cNvGrpSpPr>
          <p:nvPr/>
        </p:nvGrpSpPr>
        <p:grpSpPr bwMode="auto">
          <a:xfrm>
            <a:off x="8540750" y="2454276"/>
            <a:ext cx="171450" cy="61913"/>
            <a:chOff x="2848" y="848"/>
            <a:chExt cx="140" cy="98"/>
          </a:xfrm>
        </p:grpSpPr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1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2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13" name="Group 93"/>
          <p:cNvGrpSpPr>
            <a:grpSpLocks/>
          </p:cNvGrpSpPr>
          <p:nvPr/>
        </p:nvGrpSpPr>
        <p:grpSpPr bwMode="auto">
          <a:xfrm flipV="1">
            <a:off x="8540750" y="2454276"/>
            <a:ext cx="171450" cy="60325"/>
            <a:chOff x="2848" y="848"/>
            <a:chExt cx="140" cy="98"/>
          </a:xfrm>
        </p:grpSpPr>
        <p:sp>
          <p:nvSpPr>
            <p:cNvPr id="312414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17" name="Oval 97"/>
          <p:cNvSpPr>
            <a:spLocks noChangeArrowheads="1"/>
          </p:cNvSpPr>
          <p:nvPr/>
        </p:nvSpPr>
        <p:spPr bwMode="auto">
          <a:xfrm>
            <a:off x="8458201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8" name="Line 98"/>
          <p:cNvSpPr>
            <a:spLocks noChangeShapeType="1"/>
          </p:cNvSpPr>
          <p:nvPr/>
        </p:nvSpPr>
        <p:spPr bwMode="auto">
          <a:xfrm>
            <a:off x="845820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19" name="Line 99"/>
          <p:cNvSpPr>
            <a:spLocks noChangeShapeType="1"/>
          </p:cNvSpPr>
          <p:nvPr/>
        </p:nvSpPr>
        <p:spPr bwMode="auto">
          <a:xfrm>
            <a:off x="88169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458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21" name="Oval 101"/>
          <p:cNvSpPr>
            <a:spLocks noChangeArrowheads="1"/>
          </p:cNvSpPr>
          <p:nvPr/>
        </p:nvSpPr>
        <p:spPr bwMode="auto">
          <a:xfrm>
            <a:off x="8455026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22" name="Group 102"/>
          <p:cNvGrpSpPr>
            <a:grpSpLocks/>
          </p:cNvGrpSpPr>
          <p:nvPr/>
        </p:nvGrpSpPr>
        <p:grpSpPr bwMode="auto">
          <a:xfrm>
            <a:off x="8540750" y="2711450"/>
            <a:ext cx="179388" cy="65088"/>
            <a:chOff x="2848" y="848"/>
            <a:chExt cx="140" cy="98"/>
          </a:xfrm>
        </p:grpSpPr>
        <p:sp>
          <p:nvSpPr>
            <p:cNvPr id="312423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4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5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26" name="Group 106"/>
          <p:cNvGrpSpPr>
            <a:grpSpLocks/>
          </p:cNvGrpSpPr>
          <p:nvPr/>
        </p:nvGrpSpPr>
        <p:grpSpPr bwMode="auto">
          <a:xfrm flipV="1">
            <a:off x="8540750" y="2711450"/>
            <a:ext cx="179388" cy="65088"/>
            <a:chOff x="2848" y="848"/>
            <a:chExt cx="140" cy="98"/>
          </a:xfrm>
        </p:grpSpPr>
        <p:sp>
          <p:nvSpPr>
            <p:cNvPr id="312427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8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29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30" name="Oval 110"/>
          <p:cNvSpPr>
            <a:spLocks noChangeArrowheads="1"/>
          </p:cNvSpPr>
          <p:nvPr/>
        </p:nvSpPr>
        <p:spPr bwMode="auto">
          <a:xfrm>
            <a:off x="8934450" y="2405064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1" name="Line 111"/>
          <p:cNvSpPr>
            <a:spLocks noChangeShapeType="1"/>
          </p:cNvSpPr>
          <p:nvPr/>
        </p:nvSpPr>
        <p:spPr bwMode="auto">
          <a:xfrm>
            <a:off x="89344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2" name="Line 112"/>
          <p:cNvSpPr>
            <a:spLocks noChangeShapeType="1"/>
          </p:cNvSpPr>
          <p:nvPr/>
        </p:nvSpPr>
        <p:spPr bwMode="auto">
          <a:xfrm>
            <a:off x="9264650" y="2398714"/>
            <a:ext cx="0" cy="52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8934451" y="2398714"/>
            <a:ext cx="327025" cy="523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2434" name="Oval 114"/>
          <p:cNvSpPr>
            <a:spLocks noChangeArrowheads="1"/>
          </p:cNvSpPr>
          <p:nvPr/>
        </p:nvSpPr>
        <p:spPr bwMode="auto">
          <a:xfrm>
            <a:off x="8931275" y="2336801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35" name="Group 115"/>
          <p:cNvGrpSpPr>
            <a:grpSpLocks/>
          </p:cNvGrpSpPr>
          <p:nvPr/>
        </p:nvGrpSpPr>
        <p:grpSpPr bwMode="auto">
          <a:xfrm>
            <a:off x="9010651" y="2359025"/>
            <a:ext cx="163513" cy="57150"/>
            <a:chOff x="2848" y="848"/>
            <a:chExt cx="140" cy="98"/>
          </a:xfrm>
        </p:grpSpPr>
        <p:sp>
          <p:nvSpPr>
            <p:cNvPr id="31243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3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39" name="Group 119"/>
          <p:cNvGrpSpPr>
            <a:grpSpLocks/>
          </p:cNvGrpSpPr>
          <p:nvPr/>
        </p:nvGrpSpPr>
        <p:grpSpPr bwMode="auto">
          <a:xfrm flipV="1">
            <a:off x="9010651" y="2357439"/>
            <a:ext cx="163513" cy="58737"/>
            <a:chOff x="2848" y="848"/>
            <a:chExt cx="140" cy="98"/>
          </a:xfrm>
        </p:grpSpPr>
        <p:sp>
          <p:nvSpPr>
            <p:cNvPr id="312440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1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42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43" name="Oval 123"/>
          <p:cNvSpPr>
            <a:spLocks noChangeArrowheads="1"/>
          </p:cNvSpPr>
          <p:nvPr/>
        </p:nvSpPr>
        <p:spPr bwMode="auto">
          <a:xfrm>
            <a:off x="9020176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4" name="Line 124"/>
          <p:cNvSpPr>
            <a:spLocks noChangeShapeType="1"/>
          </p:cNvSpPr>
          <p:nvPr/>
        </p:nvSpPr>
        <p:spPr bwMode="auto">
          <a:xfrm>
            <a:off x="9020175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5" name="Line 125"/>
          <p:cNvSpPr>
            <a:spLocks noChangeShapeType="1"/>
          </p:cNvSpPr>
          <p:nvPr/>
        </p:nvSpPr>
        <p:spPr bwMode="auto">
          <a:xfrm>
            <a:off x="9378950" y="2755900"/>
            <a:ext cx="0" cy="5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9020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47" name="Oval 127"/>
          <p:cNvSpPr>
            <a:spLocks noChangeArrowheads="1"/>
          </p:cNvSpPr>
          <p:nvPr/>
        </p:nvSpPr>
        <p:spPr bwMode="auto">
          <a:xfrm>
            <a:off x="9017001" y="2687639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48" name="Group 128"/>
          <p:cNvGrpSpPr>
            <a:grpSpLocks/>
          </p:cNvGrpSpPr>
          <p:nvPr/>
        </p:nvGrpSpPr>
        <p:grpSpPr bwMode="auto">
          <a:xfrm>
            <a:off x="9102725" y="2711450"/>
            <a:ext cx="179388" cy="65088"/>
            <a:chOff x="2848" y="848"/>
            <a:chExt cx="140" cy="98"/>
          </a:xfrm>
        </p:grpSpPr>
        <p:sp>
          <p:nvSpPr>
            <p:cNvPr id="312449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0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1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52" name="Group 132"/>
          <p:cNvGrpSpPr>
            <a:grpSpLocks/>
          </p:cNvGrpSpPr>
          <p:nvPr/>
        </p:nvGrpSpPr>
        <p:grpSpPr bwMode="auto">
          <a:xfrm flipV="1">
            <a:off x="9102725" y="2711450"/>
            <a:ext cx="179388" cy="65088"/>
            <a:chOff x="2848" y="848"/>
            <a:chExt cx="140" cy="98"/>
          </a:xfrm>
        </p:grpSpPr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56" name="Oval 136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7" name="Line 137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8" name="Line 138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60" name="Oval 140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61" name="Group 141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65" name="Group 145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69" name="Oval 14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0" name="Line 15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1" name="Line 15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72" name="Rectangle 15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sz="2400">
              <a:latin typeface="Times New Roman" pitchFamily="18" charset="0"/>
            </a:endParaRPr>
          </a:p>
        </p:txBody>
      </p:sp>
      <p:sp>
        <p:nvSpPr>
          <p:cNvPr id="312473" name="Oval 15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74" name="Group 15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312475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6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77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478" name="Group 15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312479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0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81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483" name="Line 16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4" name="Line 16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5" name="Line 16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6" name="Line 166"/>
          <p:cNvSpPr>
            <a:spLocks noChangeShapeType="1"/>
          </p:cNvSpPr>
          <p:nvPr/>
        </p:nvSpPr>
        <p:spPr bwMode="auto">
          <a:xfrm>
            <a:off x="7658100" y="3670300"/>
            <a:ext cx="679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7" name="Line 167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8" name="Line 168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89" name="Freeform 169"/>
          <p:cNvSpPr>
            <a:spLocks/>
          </p:cNvSpPr>
          <p:nvPr/>
        </p:nvSpPr>
        <p:spPr bwMode="auto">
          <a:xfrm>
            <a:off x="6840539" y="4352925"/>
            <a:ext cx="2979737" cy="1455738"/>
          </a:xfrm>
          <a:custGeom>
            <a:avLst/>
            <a:gdLst>
              <a:gd name="T0" fmla="*/ 889 w 1877"/>
              <a:gd name="T1" fmla="*/ 23 h 917"/>
              <a:gd name="T2" fmla="*/ 692 w 1877"/>
              <a:gd name="T3" fmla="*/ 109 h 917"/>
              <a:gd name="T4" fmla="*/ 415 w 1877"/>
              <a:gd name="T5" fmla="*/ 91 h 917"/>
              <a:gd name="T6" fmla="*/ 112 w 1877"/>
              <a:gd name="T7" fmla="*/ 170 h 917"/>
              <a:gd name="T8" fmla="*/ 50 w 1877"/>
              <a:gd name="T9" fmla="*/ 353 h 917"/>
              <a:gd name="T10" fmla="*/ 14 w 1877"/>
              <a:gd name="T11" fmla="*/ 528 h 917"/>
              <a:gd name="T12" fmla="*/ 139 w 1877"/>
              <a:gd name="T13" fmla="*/ 650 h 917"/>
              <a:gd name="T14" fmla="*/ 505 w 1877"/>
              <a:gd name="T15" fmla="*/ 781 h 917"/>
              <a:gd name="T16" fmla="*/ 933 w 1877"/>
              <a:gd name="T17" fmla="*/ 886 h 917"/>
              <a:gd name="T18" fmla="*/ 1370 w 1877"/>
              <a:gd name="T19" fmla="*/ 901 h 917"/>
              <a:gd name="T20" fmla="*/ 1676 w 1877"/>
              <a:gd name="T21" fmla="*/ 793 h 917"/>
              <a:gd name="T22" fmla="*/ 1860 w 1877"/>
              <a:gd name="T23" fmla="*/ 624 h 917"/>
              <a:gd name="T24" fmla="*/ 1776 w 1877"/>
              <a:gd name="T25" fmla="*/ 219 h 917"/>
              <a:gd name="T26" fmla="*/ 1503 w 1877"/>
              <a:gd name="T27" fmla="*/ 100 h 917"/>
              <a:gd name="T28" fmla="*/ 1200 w 1877"/>
              <a:gd name="T29" fmla="*/ 13 h 917"/>
              <a:gd name="T30" fmla="*/ 889 w 1877"/>
              <a:gd name="T31" fmla="*/ 23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490" name="Line 170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1" name="Line 171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12492" name="Line 172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12493" name="Group 173"/>
          <p:cNvGrpSpPr>
            <a:grpSpLocks/>
          </p:cNvGrpSpPr>
          <p:nvPr/>
        </p:nvGrpSpPr>
        <p:grpSpPr bwMode="auto">
          <a:xfrm>
            <a:off x="8986838" y="4756150"/>
            <a:ext cx="501650" cy="234950"/>
            <a:chOff x="4701" y="2996"/>
            <a:chExt cx="316" cy="148"/>
          </a:xfrm>
        </p:grpSpPr>
        <p:sp>
          <p:nvSpPr>
            <p:cNvPr id="312494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5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6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497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498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499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00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1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2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03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04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5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06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07" name="Group 187"/>
          <p:cNvGrpSpPr>
            <a:grpSpLocks/>
          </p:cNvGrpSpPr>
          <p:nvPr/>
        </p:nvGrpSpPr>
        <p:grpSpPr bwMode="auto">
          <a:xfrm>
            <a:off x="8170863" y="4479925"/>
            <a:ext cx="501650" cy="234950"/>
            <a:chOff x="3600" y="219"/>
            <a:chExt cx="360" cy="175"/>
          </a:xfrm>
        </p:grpSpPr>
        <p:sp>
          <p:nvSpPr>
            <p:cNvPr id="312508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09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0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11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12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13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17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18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19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0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21" name="Group 201"/>
          <p:cNvGrpSpPr>
            <a:grpSpLocks/>
          </p:cNvGrpSpPr>
          <p:nvPr/>
        </p:nvGrpSpPr>
        <p:grpSpPr bwMode="auto">
          <a:xfrm>
            <a:off x="7505700" y="4784725"/>
            <a:ext cx="501650" cy="234950"/>
            <a:chOff x="3600" y="219"/>
            <a:chExt cx="360" cy="175"/>
          </a:xfrm>
        </p:grpSpPr>
        <p:sp>
          <p:nvSpPr>
            <p:cNvPr id="31252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2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2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2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2528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29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0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31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2532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3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34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535" name="Line 215"/>
          <p:cNvSpPr>
            <a:spLocks noChangeShapeType="1"/>
          </p:cNvSpPr>
          <p:nvPr/>
        </p:nvSpPr>
        <p:spPr bwMode="auto">
          <a:xfrm>
            <a:off x="8620126" y="4691063"/>
            <a:ext cx="358775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6" name="Line 216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7" name="Line 217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8" name="Line 218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39" name="Line 219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0" name="Line 220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1" name="Line 221"/>
          <p:cNvSpPr>
            <a:spLocks noChangeShapeType="1"/>
          </p:cNvSpPr>
          <p:nvPr/>
        </p:nvSpPr>
        <p:spPr bwMode="auto">
          <a:xfrm>
            <a:off x="7442201" y="5119688"/>
            <a:ext cx="492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2" name="Line 222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3" name="Line 223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4" name="Line 224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5" name="Line 225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6" name="Line 226"/>
          <p:cNvSpPr>
            <a:spLocks noChangeShapeType="1"/>
          </p:cNvSpPr>
          <p:nvPr/>
        </p:nvSpPr>
        <p:spPr bwMode="auto">
          <a:xfrm>
            <a:off x="7423151" y="4918075"/>
            <a:ext cx="809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7" name="Line 227"/>
          <p:cNvSpPr>
            <a:spLocks noChangeShapeType="1"/>
          </p:cNvSpPr>
          <p:nvPr/>
        </p:nvSpPr>
        <p:spPr bwMode="auto">
          <a:xfrm flipH="1">
            <a:off x="7512051" y="3440113"/>
            <a:ext cx="3175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8" name="Line 228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49" name="Line 229"/>
          <p:cNvSpPr>
            <a:spLocks noChangeShapeType="1"/>
          </p:cNvSpPr>
          <p:nvPr/>
        </p:nvSpPr>
        <p:spPr bwMode="auto">
          <a:xfrm>
            <a:off x="8636000" y="2595563"/>
            <a:ext cx="0" cy="82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0" name="Line 230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1" name="Line 231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2" name="Line 232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3" name="Line 233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4" name="Line 234"/>
          <p:cNvSpPr>
            <a:spLocks noChangeShapeType="1"/>
          </p:cNvSpPr>
          <p:nvPr/>
        </p:nvSpPr>
        <p:spPr bwMode="auto">
          <a:xfrm>
            <a:off x="9380538" y="2787650"/>
            <a:ext cx="17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5" name="Line 235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556" name="Line 236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557" name="Group 237"/>
          <p:cNvGrpSpPr>
            <a:grpSpLocks/>
          </p:cNvGrpSpPr>
          <p:nvPr/>
        </p:nvGrpSpPr>
        <p:grpSpPr bwMode="auto">
          <a:xfrm>
            <a:off x="8169275" y="4481513"/>
            <a:ext cx="501650" cy="234950"/>
            <a:chOff x="4701" y="2996"/>
            <a:chExt cx="316" cy="148"/>
          </a:xfrm>
        </p:grpSpPr>
        <p:sp>
          <p:nvSpPr>
            <p:cNvPr id="312558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59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0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61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62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63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64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5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6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67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68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69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0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312571" name="Group 251"/>
          <p:cNvGrpSpPr>
            <a:grpSpLocks/>
          </p:cNvGrpSpPr>
          <p:nvPr/>
        </p:nvGrpSpPr>
        <p:grpSpPr bwMode="auto">
          <a:xfrm>
            <a:off x="7504113" y="4783138"/>
            <a:ext cx="501650" cy="234950"/>
            <a:chOff x="4701" y="2996"/>
            <a:chExt cx="316" cy="148"/>
          </a:xfrm>
        </p:grpSpPr>
        <p:sp>
          <p:nvSpPr>
            <p:cNvPr id="312572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3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4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75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sz="2400">
                <a:latin typeface="Times New Roman" pitchFamily="18" charset="0"/>
              </a:endParaRPr>
            </a:p>
          </p:txBody>
        </p:sp>
        <p:sp>
          <p:nvSpPr>
            <p:cNvPr id="312576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12577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12578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79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0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12581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12582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3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584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pic>
        <p:nvPicPr>
          <p:cNvPr id="312585" name="Picture 265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86" name="Group 266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312587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8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89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0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1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2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3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4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312595" name="Group 275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312596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7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8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599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0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1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2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603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12604" name="AutoShape 284"/>
          <p:cNvSpPr>
            <a:spLocks noChangeAspect="1" noChangeArrowheads="1" noTextEdit="1"/>
          </p:cNvSpPr>
          <p:nvPr/>
        </p:nvSpPr>
        <p:spPr bwMode="auto">
          <a:xfrm>
            <a:off x="8667751" y="5394326"/>
            <a:ext cx="233363" cy="252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5" name="Freeform 285"/>
          <p:cNvSpPr>
            <a:spLocks/>
          </p:cNvSpPr>
          <p:nvPr/>
        </p:nvSpPr>
        <p:spPr bwMode="auto">
          <a:xfrm>
            <a:off x="8669339" y="5394326"/>
            <a:ext cx="231775" cy="252413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6" name="Freeform 286"/>
          <p:cNvSpPr>
            <a:spLocks/>
          </p:cNvSpPr>
          <p:nvPr/>
        </p:nvSpPr>
        <p:spPr bwMode="auto">
          <a:xfrm>
            <a:off x="8697914" y="5554663"/>
            <a:ext cx="134937" cy="42862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7" name="Freeform 287"/>
          <p:cNvSpPr>
            <a:spLocks/>
          </p:cNvSpPr>
          <p:nvPr/>
        </p:nvSpPr>
        <p:spPr bwMode="auto">
          <a:xfrm>
            <a:off x="8675688" y="5573714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08" name="AutoShape 288"/>
          <p:cNvSpPr>
            <a:spLocks noChangeAspect="1" noChangeArrowheads="1" noTextEdit="1"/>
          </p:cNvSpPr>
          <p:nvPr/>
        </p:nvSpPr>
        <p:spPr bwMode="auto">
          <a:xfrm>
            <a:off x="8628063" y="5305425"/>
            <a:ext cx="254000" cy="30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09" name="Freeform 289"/>
          <p:cNvSpPr>
            <a:spLocks/>
          </p:cNvSpPr>
          <p:nvPr/>
        </p:nvSpPr>
        <p:spPr bwMode="auto">
          <a:xfrm>
            <a:off x="8680451" y="5324476"/>
            <a:ext cx="36513" cy="49213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0" name="Freeform 290"/>
          <p:cNvSpPr>
            <a:spLocks/>
          </p:cNvSpPr>
          <p:nvPr/>
        </p:nvSpPr>
        <p:spPr bwMode="auto">
          <a:xfrm>
            <a:off x="8742364" y="5322888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1" name="Freeform 291"/>
          <p:cNvSpPr>
            <a:spLocks/>
          </p:cNvSpPr>
          <p:nvPr/>
        </p:nvSpPr>
        <p:spPr bwMode="auto">
          <a:xfrm>
            <a:off x="8658225" y="5314951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2" name="Freeform 292"/>
          <p:cNvSpPr>
            <a:spLocks/>
          </p:cNvSpPr>
          <p:nvPr/>
        </p:nvSpPr>
        <p:spPr bwMode="auto">
          <a:xfrm>
            <a:off x="8739188" y="5311776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3" name="Freeform 293"/>
          <p:cNvSpPr>
            <a:spLocks/>
          </p:cNvSpPr>
          <p:nvPr/>
        </p:nvSpPr>
        <p:spPr bwMode="auto">
          <a:xfrm>
            <a:off x="8637589" y="5337176"/>
            <a:ext cx="20637" cy="49213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4" name="Freeform 294"/>
          <p:cNvSpPr>
            <a:spLocks/>
          </p:cNvSpPr>
          <p:nvPr/>
        </p:nvSpPr>
        <p:spPr bwMode="auto">
          <a:xfrm>
            <a:off x="8780463" y="5308600"/>
            <a:ext cx="44450" cy="65088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5" name="Freeform 295"/>
          <p:cNvSpPr>
            <a:spLocks/>
          </p:cNvSpPr>
          <p:nvPr/>
        </p:nvSpPr>
        <p:spPr bwMode="auto">
          <a:xfrm>
            <a:off x="8732839" y="5384800"/>
            <a:ext cx="14287" cy="39688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6" name="Freeform 296"/>
          <p:cNvSpPr>
            <a:spLocks/>
          </p:cNvSpPr>
          <p:nvPr/>
        </p:nvSpPr>
        <p:spPr bwMode="auto">
          <a:xfrm>
            <a:off x="8726489" y="5364163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7" name="Freeform 297"/>
          <p:cNvSpPr>
            <a:spLocks/>
          </p:cNvSpPr>
          <p:nvPr/>
        </p:nvSpPr>
        <p:spPr bwMode="auto">
          <a:xfrm>
            <a:off x="8720138" y="5349876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8" name="Freeform 298"/>
          <p:cNvSpPr>
            <a:spLocks/>
          </p:cNvSpPr>
          <p:nvPr/>
        </p:nvSpPr>
        <p:spPr bwMode="auto">
          <a:xfrm>
            <a:off x="8713789" y="5340350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19" name="Freeform 299"/>
          <p:cNvSpPr>
            <a:spLocks/>
          </p:cNvSpPr>
          <p:nvPr/>
        </p:nvSpPr>
        <p:spPr bwMode="auto">
          <a:xfrm>
            <a:off x="8670926" y="5327651"/>
            <a:ext cx="36513" cy="49213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0" name="Freeform 300"/>
          <p:cNvSpPr>
            <a:spLocks/>
          </p:cNvSpPr>
          <p:nvPr/>
        </p:nvSpPr>
        <p:spPr bwMode="auto">
          <a:xfrm>
            <a:off x="8731251" y="5326064"/>
            <a:ext cx="23813" cy="3968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1" name="Freeform 301"/>
          <p:cNvSpPr>
            <a:spLocks/>
          </p:cNvSpPr>
          <p:nvPr/>
        </p:nvSpPr>
        <p:spPr bwMode="auto">
          <a:xfrm>
            <a:off x="8648700" y="5318126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2" name="Freeform 302"/>
          <p:cNvSpPr>
            <a:spLocks/>
          </p:cNvSpPr>
          <p:nvPr/>
        </p:nvSpPr>
        <p:spPr bwMode="auto">
          <a:xfrm>
            <a:off x="8729663" y="5314951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3" name="Freeform 303"/>
          <p:cNvSpPr>
            <a:spLocks/>
          </p:cNvSpPr>
          <p:nvPr/>
        </p:nvSpPr>
        <p:spPr bwMode="auto">
          <a:xfrm>
            <a:off x="8629650" y="5343525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4" name="Freeform 304"/>
          <p:cNvSpPr>
            <a:spLocks/>
          </p:cNvSpPr>
          <p:nvPr/>
        </p:nvSpPr>
        <p:spPr bwMode="auto">
          <a:xfrm>
            <a:off x="8770938" y="5311775"/>
            <a:ext cx="44450" cy="65088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5" name="Freeform 305"/>
          <p:cNvSpPr>
            <a:spLocks/>
          </p:cNvSpPr>
          <p:nvPr/>
        </p:nvSpPr>
        <p:spPr bwMode="auto">
          <a:xfrm>
            <a:off x="8728076" y="5411788"/>
            <a:ext cx="169863" cy="112712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6" name="Freeform 306"/>
          <p:cNvSpPr>
            <a:spLocks/>
          </p:cNvSpPr>
          <p:nvPr/>
        </p:nvSpPr>
        <p:spPr bwMode="auto">
          <a:xfrm>
            <a:off x="8742364" y="5414963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7" name="Freeform 307"/>
          <p:cNvSpPr>
            <a:spLocks/>
          </p:cNvSpPr>
          <p:nvPr/>
        </p:nvSpPr>
        <p:spPr bwMode="auto">
          <a:xfrm>
            <a:off x="8710613" y="5546726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8" name="Freeform 308"/>
          <p:cNvSpPr>
            <a:spLocks/>
          </p:cNvSpPr>
          <p:nvPr/>
        </p:nvSpPr>
        <p:spPr bwMode="auto">
          <a:xfrm>
            <a:off x="8694739" y="5559426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29" name="Freeform 309"/>
          <p:cNvSpPr>
            <a:spLocks/>
          </p:cNvSpPr>
          <p:nvPr/>
        </p:nvSpPr>
        <p:spPr bwMode="auto">
          <a:xfrm>
            <a:off x="8721725" y="5597526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0" name="Freeform 310"/>
          <p:cNvSpPr>
            <a:spLocks/>
          </p:cNvSpPr>
          <p:nvPr/>
        </p:nvSpPr>
        <p:spPr bwMode="auto">
          <a:xfrm>
            <a:off x="8726488" y="5529264"/>
            <a:ext cx="23812" cy="14287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1" name="Freeform 311"/>
          <p:cNvSpPr>
            <a:spLocks/>
          </p:cNvSpPr>
          <p:nvPr/>
        </p:nvSpPr>
        <p:spPr bwMode="auto">
          <a:xfrm>
            <a:off x="8858251" y="5554664"/>
            <a:ext cx="23813" cy="14287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2" name="Freeform 312"/>
          <p:cNvSpPr>
            <a:spLocks/>
          </p:cNvSpPr>
          <p:nvPr/>
        </p:nvSpPr>
        <p:spPr bwMode="auto">
          <a:xfrm>
            <a:off x="8751888" y="5532438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3" name="Freeform 313"/>
          <p:cNvSpPr>
            <a:spLocks/>
          </p:cNvSpPr>
          <p:nvPr/>
        </p:nvSpPr>
        <p:spPr bwMode="auto">
          <a:xfrm>
            <a:off x="8751888" y="5543551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4" name="Freeform 314"/>
          <p:cNvSpPr>
            <a:spLocks/>
          </p:cNvSpPr>
          <p:nvPr/>
        </p:nvSpPr>
        <p:spPr bwMode="auto">
          <a:xfrm>
            <a:off x="8751888" y="5527676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5" name="AutoShape 315"/>
          <p:cNvSpPr>
            <a:spLocks noChangeAspect="1" noChangeArrowheads="1" noTextEdit="1"/>
          </p:cNvSpPr>
          <p:nvPr/>
        </p:nvSpPr>
        <p:spPr bwMode="auto">
          <a:xfrm>
            <a:off x="8210551" y="5411788"/>
            <a:ext cx="233363" cy="252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36" name="Freeform 316"/>
          <p:cNvSpPr>
            <a:spLocks/>
          </p:cNvSpPr>
          <p:nvPr/>
        </p:nvSpPr>
        <p:spPr bwMode="auto">
          <a:xfrm>
            <a:off x="8212139" y="5411788"/>
            <a:ext cx="231775" cy="252412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7" name="Freeform 317"/>
          <p:cNvSpPr>
            <a:spLocks/>
          </p:cNvSpPr>
          <p:nvPr/>
        </p:nvSpPr>
        <p:spPr bwMode="auto">
          <a:xfrm>
            <a:off x="8240714" y="5572126"/>
            <a:ext cx="134937" cy="4286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8" name="Freeform 318"/>
          <p:cNvSpPr>
            <a:spLocks/>
          </p:cNvSpPr>
          <p:nvPr/>
        </p:nvSpPr>
        <p:spPr bwMode="auto">
          <a:xfrm>
            <a:off x="8218488" y="5591176"/>
            <a:ext cx="157162" cy="66675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39" name="AutoShape 319"/>
          <p:cNvSpPr>
            <a:spLocks noChangeAspect="1" noChangeArrowheads="1" noTextEdit="1"/>
          </p:cNvSpPr>
          <p:nvPr/>
        </p:nvSpPr>
        <p:spPr bwMode="auto">
          <a:xfrm>
            <a:off x="8170863" y="5322889"/>
            <a:ext cx="254000" cy="30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640" name="Freeform 320"/>
          <p:cNvSpPr>
            <a:spLocks/>
          </p:cNvSpPr>
          <p:nvPr/>
        </p:nvSpPr>
        <p:spPr bwMode="auto">
          <a:xfrm>
            <a:off x="8223251" y="5341938"/>
            <a:ext cx="36513" cy="49212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1" name="Freeform 321"/>
          <p:cNvSpPr>
            <a:spLocks/>
          </p:cNvSpPr>
          <p:nvPr/>
        </p:nvSpPr>
        <p:spPr bwMode="auto">
          <a:xfrm>
            <a:off x="8285164" y="5340350"/>
            <a:ext cx="22225" cy="3810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2" name="Freeform 322"/>
          <p:cNvSpPr>
            <a:spLocks/>
          </p:cNvSpPr>
          <p:nvPr/>
        </p:nvSpPr>
        <p:spPr bwMode="auto">
          <a:xfrm>
            <a:off x="8201025" y="5332414"/>
            <a:ext cx="58738" cy="793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3" name="Freeform 323"/>
          <p:cNvSpPr>
            <a:spLocks/>
          </p:cNvSpPr>
          <p:nvPr/>
        </p:nvSpPr>
        <p:spPr bwMode="auto">
          <a:xfrm>
            <a:off x="8281988" y="5329239"/>
            <a:ext cx="50800" cy="53975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4" name="Freeform 324"/>
          <p:cNvSpPr>
            <a:spLocks/>
          </p:cNvSpPr>
          <p:nvPr/>
        </p:nvSpPr>
        <p:spPr bwMode="auto">
          <a:xfrm>
            <a:off x="8180389" y="5354638"/>
            <a:ext cx="20637" cy="49212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5" name="Freeform 325"/>
          <p:cNvSpPr>
            <a:spLocks/>
          </p:cNvSpPr>
          <p:nvPr/>
        </p:nvSpPr>
        <p:spPr bwMode="auto">
          <a:xfrm>
            <a:off x="8323263" y="5326064"/>
            <a:ext cx="44450" cy="65087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6" name="Freeform 326"/>
          <p:cNvSpPr>
            <a:spLocks/>
          </p:cNvSpPr>
          <p:nvPr/>
        </p:nvSpPr>
        <p:spPr bwMode="auto">
          <a:xfrm>
            <a:off x="8275639" y="5402264"/>
            <a:ext cx="14287" cy="3968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7" name="Freeform 327"/>
          <p:cNvSpPr>
            <a:spLocks/>
          </p:cNvSpPr>
          <p:nvPr/>
        </p:nvSpPr>
        <p:spPr bwMode="auto">
          <a:xfrm>
            <a:off x="8269289" y="5381625"/>
            <a:ext cx="7937" cy="19050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8" name="Freeform 328"/>
          <p:cNvSpPr>
            <a:spLocks/>
          </p:cNvSpPr>
          <p:nvPr/>
        </p:nvSpPr>
        <p:spPr bwMode="auto">
          <a:xfrm>
            <a:off x="8262938" y="5367338"/>
            <a:ext cx="6350" cy="11112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49" name="Freeform 329"/>
          <p:cNvSpPr>
            <a:spLocks/>
          </p:cNvSpPr>
          <p:nvPr/>
        </p:nvSpPr>
        <p:spPr bwMode="auto">
          <a:xfrm>
            <a:off x="8256589" y="5357813"/>
            <a:ext cx="9525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0" name="Freeform 330"/>
          <p:cNvSpPr>
            <a:spLocks/>
          </p:cNvSpPr>
          <p:nvPr/>
        </p:nvSpPr>
        <p:spPr bwMode="auto">
          <a:xfrm>
            <a:off x="8213726" y="5345113"/>
            <a:ext cx="36513" cy="49212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1" name="Freeform 331"/>
          <p:cNvSpPr>
            <a:spLocks/>
          </p:cNvSpPr>
          <p:nvPr/>
        </p:nvSpPr>
        <p:spPr bwMode="auto">
          <a:xfrm>
            <a:off x="8274051" y="5343525"/>
            <a:ext cx="23813" cy="3968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2" name="Freeform 332"/>
          <p:cNvSpPr>
            <a:spLocks/>
          </p:cNvSpPr>
          <p:nvPr/>
        </p:nvSpPr>
        <p:spPr bwMode="auto">
          <a:xfrm>
            <a:off x="8191500" y="5335589"/>
            <a:ext cx="57150" cy="793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3" name="Freeform 333"/>
          <p:cNvSpPr>
            <a:spLocks/>
          </p:cNvSpPr>
          <p:nvPr/>
        </p:nvSpPr>
        <p:spPr bwMode="auto">
          <a:xfrm>
            <a:off x="8272463" y="5332414"/>
            <a:ext cx="50800" cy="53975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4" name="Freeform 334"/>
          <p:cNvSpPr>
            <a:spLocks/>
          </p:cNvSpPr>
          <p:nvPr/>
        </p:nvSpPr>
        <p:spPr bwMode="auto">
          <a:xfrm>
            <a:off x="8172450" y="5360988"/>
            <a:ext cx="20638" cy="50800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5" name="Freeform 335"/>
          <p:cNvSpPr>
            <a:spLocks/>
          </p:cNvSpPr>
          <p:nvPr/>
        </p:nvSpPr>
        <p:spPr bwMode="auto">
          <a:xfrm>
            <a:off x="8313738" y="5329239"/>
            <a:ext cx="44450" cy="65087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6" name="Freeform 336"/>
          <p:cNvSpPr>
            <a:spLocks/>
          </p:cNvSpPr>
          <p:nvPr/>
        </p:nvSpPr>
        <p:spPr bwMode="auto">
          <a:xfrm>
            <a:off x="8270876" y="5429251"/>
            <a:ext cx="169863" cy="112713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7" name="Freeform 337"/>
          <p:cNvSpPr>
            <a:spLocks/>
          </p:cNvSpPr>
          <p:nvPr/>
        </p:nvSpPr>
        <p:spPr bwMode="auto">
          <a:xfrm>
            <a:off x="8285164" y="5432425"/>
            <a:ext cx="130175" cy="44450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8" name="Freeform 338"/>
          <p:cNvSpPr>
            <a:spLocks/>
          </p:cNvSpPr>
          <p:nvPr/>
        </p:nvSpPr>
        <p:spPr bwMode="auto">
          <a:xfrm>
            <a:off x="8253413" y="5564189"/>
            <a:ext cx="171450" cy="4127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59" name="Freeform 339"/>
          <p:cNvSpPr>
            <a:spLocks/>
          </p:cNvSpPr>
          <p:nvPr/>
        </p:nvSpPr>
        <p:spPr bwMode="auto">
          <a:xfrm>
            <a:off x="8237539" y="5576889"/>
            <a:ext cx="173037" cy="4127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0" name="Freeform 340"/>
          <p:cNvSpPr>
            <a:spLocks/>
          </p:cNvSpPr>
          <p:nvPr/>
        </p:nvSpPr>
        <p:spPr bwMode="auto">
          <a:xfrm>
            <a:off x="8264525" y="5614989"/>
            <a:ext cx="25400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1" name="Freeform 341"/>
          <p:cNvSpPr>
            <a:spLocks/>
          </p:cNvSpPr>
          <p:nvPr/>
        </p:nvSpPr>
        <p:spPr bwMode="auto">
          <a:xfrm>
            <a:off x="8269288" y="5546725"/>
            <a:ext cx="23812" cy="14288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2" name="Freeform 342"/>
          <p:cNvSpPr>
            <a:spLocks/>
          </p:cNvSpPr>
          <p:nvPr/>
        </p:nvSpPr>
        <p:spPr bwMode="auto">
          <a:xfrm>
            <a:off x="8401051" y="5572125"/>
            <a:ext cx="23813" cy="14288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3" name="Freeform 343"/>
          <p:cNvSpPr>
            <a:spLocks/>
          </p:cNvSpPr>
          <p:nvPr/>
        </p:nvSpPr>
        <p:spPr bwMode="auto">
          <a:xfrm>
            <a:off x="8294688" y="5549900"/>
            <a:ext cx="100012" cy="25400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4" name="Freeform 344"/>
          <p:cNvSpPr>
            <a:spLocks/>
          </p:cNvSpPr>
          <p:nvPr/>
        </p:nvSpPr>
        <p:spPr bwMode="auto">
          <a:xfrm>
            <a:off x="8294688" y="5561014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665" name="Freeform 345"/>
          <p:cNvSpPr>
            <a:spLocks/>
          </p:cNvSpPr>
          <p:nvPr/>
        </p:nvSpPr>
        <p:spPr bwMode="auto">
          <a:xfrm>
            <a:off x="8294688" y="5545139"/>
            <a:ext cx="95250" cy="22225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666" name="Group 346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312667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8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69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0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1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2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3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4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5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6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7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8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79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0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1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2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3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4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5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6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7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8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89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0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1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2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3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4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5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6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7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8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699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0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1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2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3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4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5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06" name="Group 386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312707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8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09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0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1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2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3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4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5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6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7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8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19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0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1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2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3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4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5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6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7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8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29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0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1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2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3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4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5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6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7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8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39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0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1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2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3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4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5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46" name="Group 426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312747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8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49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0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1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2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3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4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5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6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7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8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59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0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1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2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3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4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5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6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7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8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69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0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1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2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3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4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5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6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7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8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79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0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1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2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3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4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5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786" name="Group 466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312787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8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89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0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1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2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3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4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5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6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7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8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799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0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1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2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3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4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5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6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7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8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09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0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1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2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3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4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5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6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7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8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19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0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1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2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3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4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5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2826" name="Group 5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312827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539 w 1913"/>
                <a:gd name="T1" fmla="*/ 115 h 1606"/>
                <a:gd name="T2" fmla="*/ 544 w 1913"/>
                <a:gd name="T3" fmla="*/ 114 h 1606"/>
                <a:gd name="T4" fmla="*/ 555 w 1913"/>
                <a:gd name="T5" fmla="*/ 110 h 1606"/>
                <a:gd name="T6" fmla="*/ 574 w 1913"/>
                <a:gd name="T7" fmla="*/ 103 h 1606"/>
                <a:gd name="T8" fmla="*/ 602 w 1913"/>
                <a:gd name="T9" fmla="*/ 95 h 1606"/>
                <a:gd name="T10" fmla="*/ 636 w 1913"/>
                <a:gd name="T11" fmla="*/ 85 h 1606"/>
                <a:gd name="T12" fmla="*/ 679 w 1913"/>
                <a:gd name="T13" fmla="*/ 75 h 1606"/>
                <a:gd name="T14" fmla="*/ 730 w 1913"/>
                <a:gd name="T15" fmla="*/ 64 h 1606"/>
                <a:gd name="T16" fmla="*/ 789 w 1913"/>
                <a:gd name="T17" fmla="*/ 52 h 1606"/>
                <a:gd name="T18" fmla="*/ 855 w 1913"/>
                <a:gd name="T19" fmla="*/ 41 h 1606"/>
                <a:gd name="T20" fmla="*/ 929 w 1913"/>
                <a:gd name="T21" fmla="*/ 31 h 1606"/>
                <a:gd name="T22" fmla="*/ 1013 w 1913"/>
                <a:gd name="T23" fmla="*/ 21 h 1606"/>
                <a:gd name="T24" fmla="*/ 1103 w 1913"/>
                <a:gd name="T25" fmla="*/ 13 h 1606"/>
                <a:gd name="T26" fmla="*/ 1202 w 1913"/>
                <a:gd name="T27" fmla="*/ 6 h 1606"/>
                <a:gd name="T28" fmla="*/ 1309 w 1913"/>
                <a:gd name="T29" fmla="*/ 1 h 1606"/>
                <a:gd name="T30" fmla="*/ 1425 w 1913"/>
                <a:gd name="T31" fmla="*/ 0 h 1606"/>
                <a:gd name="T32" fmla="*/ 1548 w 1913"/>
                <a:gd name="T33" fmla="*/ 1 h 1606"/>
                <a:gd name="T34" fmla="*/ 1601 w 1913"/>
                <a:gd name="T35" fmla="*/ 221 h 1606"/>
                <a:gd name="T36" fmla="*/ 1620 w 1913"/>
                <a:gd name="T37" fmla="*/ 230 h 1606"/>
                <a:gd name="T38" fmla="*/ 1663 w 1913"/>
                <a:gd name="T39" fmla="*/ 260 h 1606"/>
                <a:gd name="T40" fmla="*/ 1709 w 1913"/>
                <a:gd name="T41" fmla="*/ 312 h 1606"/>
                <a:gd name="T42" fmla="*/ 1736 w 1913"/>
                <a:gd name="T43" fmla="*/ 388 h 1606"/>
                <a:gd name="T44" fmla="*/ 1849 w 1913"/>
                <a:gd name="T45" fmla="*/ 898 h 1606"/>
                <a:gd name="T46" fmla="*/ 1895 w 1913"/>
                <a:gd name="T47" fmla="*/ 1110 h 1606"/>
                <a:gd name="T48" fmla="*/ 1902 w 1913"/>
                <a:gd name="T49" fmla="*/ 1125 h 1606"/>
                <a:gd name="T50" fmla="*/ 1912 w 1913"/>
                <a:gd name="T51" fmla="*/ 1166 h 1606"/>
                <a:gd name="T52" fmla="*/ 1911 w 1913"/>
                <a:gd name="T53" fmla="*/ 1229 h 1606"/>
                <a:gd name="T54" fmla="*/ 1884 w 1913"/>
                <a:gd name="T55" fmla="*/ 1307 h 1606"/>
                <a:gd name="T56" fmla="*/ 0 w 1913"/>
                <a:gd name="T57" fmla="*/ 1258 h 1606"/>
                <a:gd name="T58" fmla="*/ 188 w 1913"/>
                <a:gd name="T59" fmla="*/ 1159 h 1606"/>
                <a:gd name="T60" fmla="*/ 189 w 1913"/>
                <a:gd name="T61" fmla="*/ 220 h 1606"/>
                <a:gd name="T62" fmla="*/ 198 w 1913"/>
                <a:gd name="T63" fmla="*/ 214 h 1606"/>
                <a:gd name="T64" fmla="*/ 218 w 1913"/>
                <a:gd name="T65" fmla="*/ 203 h 1606"/>
                <a:gd name="T66" fmla="*/ 245 w 1913"/>
                <a:gd name="T67" fmla="*/ 191 h 1606"/>
                <a:gd name="T68" fmla="*/ 281 w 1913"/>
                <a:gd name="T69" fmla="*/ 179 h 1606"/>
                <a:gd name="T70" fmla="*/ 326 w 1913"/>
                <a:gd name="T71" fmla="*/ 173 h 1606"/>
                <a:gd name="T72" fmla="*/ 378 w 1913"/>
                <a:gd name="T73" fmla="*/ 172 h 1606"/>
                <a:gd name="T74" fmla="*/ 439 w 1913"/>
                <a:gd name="T75" fmla="*/ 181 h 1606"/>
                <a:gd name="T76" fmla="*/ 518 w 1913"/>
                <a:gd name="T77" fmla="*/ 21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8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609 w 614"/>
                <a:gd name="T1" fmla="*/ 26 h 697"/>
                <a:gd name="T2" fmla="*/ 606 w 614"/>
                <a:gd name="T3" fmla="*/ 25 h 697"/>
                <a:gd name="T4" fmla="*/ 596 w 614"/>
                <a:gd name="T5" fmla="*/ 23 h 697"/>
                <a:gd name="T6" fmla="*/ 581 w 614"/>
                <a:gd name="T7" fmla="*/ 18 h 697"/>
                <a:gd name="T8" fmla="*/ 559 w 614"/>
                <a:gd name="T9" fmla="*/ 14 h 697"/>
                <a:gd name="T10" fmla="*/ 534 w 614"/>
                <a:gd name="T11" fmla="*/ 10 h 697"/>
                <a:gd name="T12" fmla="*/ 503 w 614"/>
                <a:gd name="T13" fmla="*/ 6 h 697"/>
                <a:gd name="T14" fmla="*/ 469 w 614"/>
                <a:gd name="T15" fmla="*/ 3 h 697"/>
                <a:gd name="T16" fmla="*/ 430 w 614"/>
                <a:gd name="T17" fmla="*/ 1 h 697"/>
                <a:gd name="T18" fmla="*/ 388 w 614"/>
                <a:gd name="T19" fmla="*/ 0 h 697"/>
                <a:gd name="T20" fmla="*/ 344 w 614"/>
                <a:gd name="T21" fmla="*/ 2 h 697"/>
                <a:gd name="T22" fmla="*/ 297 w 614"/>
                <a:gd name="T23" fmla="*/ 6 h 697"/>
                <a:gd name="T24" fmla="*/ 247 w 614"/>
                <a:gd name="T25" fmla="*/ 14 h 697"/>
                <a:gd name="T26" fmla="*/ 197 w 614"/>
                <a:gd name="T27" fmla="*/ 25 h 697"/>
                <a:gd name="T28" fmla="*/ 145 w 614"/>
                <a:gd name="T29" fmla="*/ 40 h 697"/>
                <a:gd name="T30" fmla="*/ 92 w 614"/>
                <a:gd name="T31" fmla="*/ 58 h 697"/>
                <a:gd name="T32" fmla="*/ 39 w 614"/>
                <a:gd name="T33" fmla="*/ 83 h 697"/>
                <a:gd name="T34" fmla="*/ 35 w 614"/>
                <a:gd name="T35" fmla="*/ 96 h 697"/>
                <a:gd name="T36" fmla="*/ 26 w 614"/>
                <a:gd name="T37" fmla="*/ 134 h 697"/>
                <a:gd name="T38" fmla="*/ 15 w 614"/>
                <a:gd name="T39" fmla="*/ 192 h 697"/>
                <a:gd name="T40" fmla="*/ 5 w 614"/>
                <a:gd name="T41" fmla="*/ 268 h 697"/>
                <a:gd name="T42" fmla="*/ 0 w 614"/>
                <a:gd name="T43" fmla="*/ 358 h 697"/>
                <a:gd name="T44" fmla="*/ 4 w 614"/>
                <a:gd name="T45" fmla="*/ 459 h 697"/>
                <a:gd name="T46" fmla="*/ 19 w 614"/>
                <a:gd name="T47" fmla="*/ 568 h 697"/>
                <a:gd name="T48" fmla="*/ 50 w 614"/>
                <a:gd name="T49" fmla="*/ 679 h 697"/>
                <a:gd name="T50" fmla="*/ 54 w 614"/>
                <a:gd name="T51" fmla="*/ 679 h 697"/>
                <a:gd name="T52" fmla="*/ 62 w 614"/>
                <a:gd name="T53" fmla="*/ 678 h 697"/>
                <a:gd name="T54" fmla="*/ 75 w 614"/>
                <a:gd name="T55" fmla="*/ 676 h 697"/>
                <a:gd name="T56" fmla="*/ 93 w 614"/>
                <a:gd name="T57" fmla="*/ 675 h 697"/>
                <a:gd name="T58" fmla="*/ 117 w 614"/>
                <a:gd name="T59" fmla="*/ 673 h 697"/>
                <a:gd name="T60" fmla="*/ 144 w 614"/>
                <a:gd name="T61" fmla="*/ 671 h 697"/>
                <a:gd name="T62" fmla="*/ 177 w 614"/>
                <a:gd name="T63" fmla="*/ 670 h 697"/>
                <a:gd name="T64" fmla="*/ 212 w 614"/>
                <a:gd name="T65" fmla="*/ 669 h 697"/>
                <a:gd name="T66" fmla="*/ 252 w 614"/>
                <a:gd name="T67" fmla="*/ 668 h 697"/>
                <a:gd name="T68" fmla="*/ 295 w 614"/>
                <a:gd name="T69" fmla="*/ 669 h 697"/>
                <a:gd name="T70" fmla="*/ 342 w 614"/>
                <a:gd name="T71" fmla="*/ 670 h 697"/>
                <a:gd name="T72" fmla="*/ 391 w 614"/>
                <a:gd name="T73" fmla="*/ 672 h 697"/>
                <a:gd name="T74" fmla="*/ 443 w 614"/>
                <a:gd name="T75" fmla="*/ 676 h 697"/>
                <a:gd name="T76" fmla="*/ 498 w 614"/>
                <a:gd name="T77" fmla="*/ 681 h 697"/>
                <a:gd name="T78" fmla="*/ 555 w 614"/>
                <a:gd name="T79" fmla="*/ 688 h 697"/>
                <a:gd name="T80" fmla="*/ 614 w 614"/>
                <a:gd name="T81" fmla="*/ 697 h 697"/>
                <a:gd name="T82" fmla="*/ 611 w 614"/>
                <a:gd name="T83" fmla="*/ 676 h 697"/>
                <a:gd name="T84" fmla="*/ 605 w 614"/>
                <a:gd name="T85" fmla="*/ 621 h 697"/>
                <a:gd name="T86" fmla="*/ 596 w 614"/>
                <a:gd name="T87" fmla="*/ 538 h 697"/>
                <a:gd name="T88" fmla="*/ 589 w 614"/>
                <a:gd name="T89" fmla="*/ 438 h 697"/>
                <a:gd name="T90" fmla="*/ 584 w 614"/>
                <a:gd name="T91" fmla="*/ 327 h 697"/>
                <a:gd name="T92" fmla="*/ 584 w 614"/>
                <a:gd name="T93" fmla="*/ 217 h 697"/>
                <a:gd name="T94" fmla="*/ 592 w 614"/>
                <a:gd name="T95" fmla="*/ 114 h 697"/>
                <a:gd name="T96" fmla="*/ 609 w 614"/>
                <a:gd name="T97" fmla="*/ 26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29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6 w 1014"/>
                <a:gd name="T1" fmla="*/ 523 h 693"/>
                <a:gd name="T2" fmla="*/ 0 w 1014"/>
                <a:gd name="T3" fmla="*/ 608 h 693"/>
                <a:gd name="T4" fmla="*/ 660 w 1014"/>
                <a:gd name="T5" fmla="*/ 693 h 693"/>
                <a:gd name="T6" fmla="*/ 665 w 1014"/>
                <a:gd name="T7" fmla="*/ 691 h 693"/>
                <a:gd name="T8" fmla="*/ 679 w 1014"/>
                <a:gd name="T9" fmla="*/ 683 h 693"/>
                <a:gd name="T10" fmla="*/ 700 w 1014"/>
                <a:gd name="T11" fmla="*/ 672 h 693"/>
                <a:gd name="T12" fmla="*/ 726 w 1014"/>
                <a:gd name="T13" fmla="*/ 657 h 693"/>
                <a:gd name="T14" fmla="*/ 758 w 1014"/>
                <a:gd name="T15" fmla="*/ 636 h 693"/>
                <a:gd name="T16" fmla="*/ 793 w 1014"/>
                <a:gd name="T17" fmla="*/ 611 h 693"/>
                <a:gd name="T18" fmla="*/ 829 w 1014"/>
                <a:gd name="T19" fmla="*/ 581 h 693"/>
                <a:gd name="T20" fmla="*/ 866 w 1014"/>
                <a:gd name="T21" fmla="*/ 546 h 693"/>
                <a:gd name="T22" fmla="*/ 902 w 1014"/>
                <a:gd name="T23" fmla="*/ 508 h 693"/>
                <a:gd name="T24" fmla="*/ 935 w 1014"/>
                <a:gd name="T25" fmla="*/ 465 h 693"/>
                <a:gd name="T26" fmla="*/ 964 w 1014"/>
                <a:gd name="T27" fmla="*/ 416 h 693"/>
                <a:gd name="T28" fmla="*/ 987 w 1014"/>
                <a:gd name="T29" fmla="*/ 362 h 693"/>
                <a:gd name="T30" fmla="*/ 1004 w 1014"/>
                <a:gd name="T31" fmla="*/ 305 h 693"/>
                <a:gd name="T32" fmla="*/ 1014 w 1014"/>
                <a:gd name="T33" fmla="*/ 242 h 693"/>
                <a:gd name="T34" fmla="*/ 1012 w 1014"/>
                <a:gd name="T35" fmla="*/ 175 h 693"/>
                <a:gd name="T36" fmla="*/ 1000 w 1014"/>
                <a:gd name="T37" fmla="*/ 103 h 693"/>
                <a:gd name="T38" fmla="*/ 998 w 1014"/>
                <a:gd name="T39" fmla="*/ 98 h 693"/>
                <a:gd name="T40" fmla="*/ 992 w 1014"/>
                <a:gd name="T41" fmla="*/ 87 h 693"/>
                <a:gd name="T42" fmla="*/ 981 w 1014"/>
                <a:gd name="T43" fmla="*/ 72 h 693"/>
                <a:gd name="T44" fmla="*/ 967 w 1014"/>
                <a:gd name="T45" fmla="*/ 53 h 693"/>
                <a:gd name="T46" fmla="*/ 948 w 1014"/>
                <a:gd name="T47" fmla="*/ 35 h 693"/>
                <a:gd name="T48" fmla="*/ 926 w 1014"/>
                <a:gd name="T49" fmla="*/ 19 h 693"/>
                <a:gd name="T50" fmla="*/ 900 w 1014"/>
                <a:gd name="T51" fmla="*/ 6 h 693"/>
                <a:gd name="T52" fmla="*/ 870 w 1014"/>
                <a:gd name="T53" fmla="*/ 0 h 693"/>
                <a:gd name="T54" fmla="*/ 874 w 1014"/>
                <a:gd name="T55" fmla="*/ 12 h 693"/>
                <a:gd name="T56" fmla="*/ 884 w 1014"/>
                <a:gd name="T57" fmla="*/ 41 h 693"/>
                <a:gd name="T58" fmla="*/ 896 w 1014"/>
                <a:gd name="T59" fmla="*/ 89 h 693"/>
                <a:gd name="T60" fmla="*/ 907 w 1014"/>
                <a:gd name="T61" fmla="*/ 151 h 693"/>
                <a:gd name="T62" fmla="*/ 910 w 1014"/>
                <a:gd name="T63" fmla="*/ 225 h 693"/>
                <a:gd name="T64" fmla="*/ 902 w 1014"/>
                <a:gd name="T65" fmla="*/ 307 h 693"/>
                <a:gd name="T66" fmla="*/ 878 w 1014"/>
                <a:gd name="T67" fmla="*/ 396 h 693"/>
                <a:gd name="T68" fmla="*/ 836 w 1014"/>
                <a:gd name="T69" fmla="*/ 489 h 693"/>
                <a:gd name="T70" fmla="*/ 835 w 1014"/>
                <a:gd name="T71" fmla="*/ 490 h 693"/>
                <a:gd name="T72" fmla="*/ 831 w 1014"/>
                <a:gd name="T73" fmla="*/ 493 h 693"/>
                <a:gd name="T74" fmla="*/ 825 w 1014"/>
                <a:gd name="T75" fmla="*/ 498 h 693"/>
                <a:gd name="T76" fmla="*/ 816 w 1014"/>
                <a:gd name="T77" fmla="*/ 506 h 693"/>
                <a:gd name="T78" fmla="*/ 805 w 1014"/>
                <a:gd name="T79" fmla="*/ 513 h 693"/>
                <a:gd name="T80" fmla="*/ 792 w 1014"/>
                <a:gd name="T81" fmla="*/ 521 h 693"/>
                <a:gd name="T82" fmla="*/ 775 w 1014"/>
                <a:gd name="T83" fmla="*/ 529 h 693"/>
                <a:gd name="T84" fmla="*/ 757 w 1014"/>
                <a:gd name="T85" fmla="*/ 537 h 693"/>
                <a:gd name="T86" fmla="*/ 737 w 1014"/>
                <a:gd name="T87" fmla="*/ 544 h 693"/>
                <a:gd name="T88" fmla="*/ 713 w 1014"/>
                <a:gd name="T89" fmla="*/ 552 h 693"/>
                <a:gd name="T90" fmla="*/ 688 w 1014"/>
                <a:gd name="T91" fmla="*/ 557 h 693"/>
                <a:gd name="T92" fmla="*/ 659 w 1014"/>
                <a:gd name="T93" fmla="*/ 561 h 693"/>
                <a:gd name="T94" fmla="*/ 630 w 1014"/>
                <a:gd name="T95" fmla="*/ 562 h 693"/>
                <a:gd name="T96" fmla="*/ 597 w 1014"/>
                <a:gd name="T97" fmla="*/ 561 h 693"/>
                <a:gd name="T98" fmla="*/ 562 w 1014"/>
                <a:gd name="T99" fmla="*/ 558 h 693"/>
                <a:gd name="T100" fmla="*/ 525 w 1014"/>
                <a:gd name="T101" fmla="*/ 551 h 693"/>
                <a:gd name="T102" fmla="*/ 525 w 1014"/>
                <a:gd name="T103" fmla="*/ 642 h 693"/>
                <a:gd name="T104" fmla="*/ 23 w 1014"/>
                <a:gd name="T105" fmla="*/ 590 h 693"/>
                <a:gd name="T106" fmla="*/ 6 w 1014"/>
                <a:gd name="T107" fmla="*/ 52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0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745 w 745"/>
                <a:gd name="T1" fmla="*/ 86 h 240"/>
                <a:gd name="T2" fmla="*/ 11 w 745"/>
                <a:gd name="T3" fmla="*/ 0 h 240"/>
                <a:gd name="T4" fmla="*/ 0 w 745"/>
                <a:gd name="T5" fmla="*/ 86 h 240"/>
                <a:gd name="T6" fmla="*/ 722 w 745"/>
                <a:gd name="T7" fmla="*/ 240 h 240"/>
                <a:gd name="T8" fmla="*/ 745 w 745"/>
                <a:gd name="T9" fmla="*/ 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1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319 w 319"/>
                <a:gd name="T1" fmla="*/ 47 h 109"/>
                <a:gd name="T2" fmla="*/ 4 w 319"/>
                <a:gd name="T3" fmla="*/ 0 h 109"/>
                <a:gd name="T4" fmla="*/ 0 w 319"/>
                <a:gd name="T5" fmla="*/ 45 h 109"/>
                <a:gd name="T6" fmla="*/ 309 w 319"/>
                <a:gd name="T7" fmla="*/ 109 h 109"/>
                <a:gd name="T8" fmla="*/ 319 w 319"/>
                <a:gd name="T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2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213 w 213"/>
                <a:gd name="T1" fmla="*/ 37 h 81"/>
                <a:gd name="T2" fmla="*/ 0 w 213"/>
                <a:gd name="T3" fmla="*/ 0 h 81"/>
                <a:gd name="T4" fmla="*/ 2 w 213"/>
                <a:gd name="T5" fmla="*/ 39 h 81"/>
                <a:gd name="T6" fmla="*/ 206 w 213"/>
                <a:gd name="T7" fmla="*/ 81 h 81"/>
                <a:gd name="T8" fmla="*/ 213 w 213"/>
                <a:gd name="T9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3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124 h 415"/>
                <a:gd name="T2" fmla="*/ 3 w 1254"/>
                <a:gd name="T3" fmla="*/ 124 h 415"/>
                <a:gd name="T4" fmla="*/ 10 w 1254"/>
                <a:gd name="T5" fmla="*/ 122 h 415"/>
                <a:gd name="T6" fmla="*/ 23 w 1254"/>
                <a:gd name="T7" fmla="*/ 120 h 415"/>
                <a:gd name="T8" fmla="*/ 40 w 1254"/>
                <a:gd name="T9" fmla="*/ 117 h 415"/>
                <a:gd name="T10" fmla="*/ 59 w 1254"/>
                <a:gd name="T11" fmla="*/ 114 h 415"/>
                <a:gd name="T12" fmla="*/ 81 w 1254"/>
                <a:gd name="T13" fmla="*/ 109 h 415"/>
                <a:gd name="T14" fmla="*/ 107 w 1254"/>
                <a:gd name="T15" fmla="*/ 103 h 415"/>
                <a:gd name="T16" fmla="*/ 133 w 1254"/>
                <a:gd name="T17" fmla="*/ 96 h 415"/>
                <a:gd name="T18" fmla="*/ 161 w 1254"/>
                <a:gd name="T19" fmla="*/ 89 h 415"/>
                <a:gd name="T20" fmla="*/ 188 w 1254"/>
                <a:gd name="T21" fmla="*/ 79 h 415"/>
                <a:gd name="T22" fmla="*/ 216 w 1254"/>
                <a:gd name="T23" fmla="*/ 69 h 415"/>
                <a:gd name="T24" fmla="*/ 243 w 1254"/>
                <a:gd name="T25" fmla="*/ 58 h 415"/>
                <a:gd name="T26" fmla="*/ 270 w 1254"/>
                <a:gd name="T27" fmla="*/ 45 h 415"/>
                <a:gd name="T28" fmla="*/ 293 w 1254"/>
                <a:gd name="T29" fmla="*/ 31 h 415"/>
                <a:gd name="T30" fmla="*/ 316 w 1254"/>
                <a:gd name="T31" fmla="*/ 16 h 415"/>
                <a:gd name="T32" fmla="*/ 334 w 1254"/>
                <a:gd name="T33" fmla="*/ 0 h 415"/>
                <a:gd name="T34" fmla="*/ 1254 w 1254"/>
                <a:gd name="T35" fmla="*/ 210 h 415"/>
                <a:gd name="T36" fmla="*/ 1252 w 1254"/>
                <a:gd name="T37" fmla="*/ 212 h 415"/>
                <a:gd name="T38" fmla="*/ 1247 w 1254"/>
                <a:gd name="T39" fmla="*/ 218 h 415"/>
                <a:gd name="T40" fmla="*/ 1239 w 1254"/>
                <a:gd name="T41" fmla="*/ 226 h 415"/>
                <a:gd name="T42" fmla="*/ 1227 w 1254"/>
                <a:gd name="T43" fmla="*/ 236 h 415"/>
                <a:gd name="T44" fmla="*/ 1213 w 1254"/>
                <a:gd name="T45" fmla="*/ 248 h 415"/>
                <a:gd name="T46" fmla="*/ 1197 w 1254"/>
                <a:gd name="T47" fmla="*/ 263 h 415"/>
                <a:gd name="T48" fmla="*/ 1180 w 1254"/>
                <a:gd name="T49" fmla="*/ 279 h 415"/>
                <a:gd name="T50" fmla="*/ 1159 w 1254"/>
                <a:gd name="T51" fmla="*/ 295 h 415"/>
                <a:gd name="T52" fmla="*/ 1138 w 1254"/>
                <a:gd name="T53" fmla="*/ 313 h 415"/>
                <a:gd name="T54" fmla="*/ 1116 w 1254"/>
                <a:gd name="T55" fmla="*/ 330 h 415"/>
                <a:gd name="T56" fmla="*/ 1092 w 1254"/>
                <a:gd name="T57" fmla="*/ 347 h 415"/>
                <a:gd name="T58" fmla="*/ 1068 w 1254"/>
                <a:gd name="T59" fmla="*/ 364 h 415"/>
                <a:gd name="T60" fmla="*/ 1043 w 1254"/>
                <a:gd name="T61" fmla="*/ 379 h 415"/>
                <a:gd name="T62" fmla="*/ 1019 w 1254"/>
                <a:gd name="T63" fmla="*/ 392 h 415"/>
                <a:gd name="T64" fmla="*/ 994 w 1254"/>
                <a:gd name="T65" fmla="*/ 405 h 415"/>
                <a:gd name="T66" fmla="*/ 971 w 1254"/>
                <a:gd name="T67" fmla="*/ 415 h 415"/>
                <a:gd name="T68" fmla="*/ 0 w 1254"/>
                <a:gd name="T69" fmla="*/ 12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4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45 w 447"/>
                <a:gd name="T1" fmla="*/ 198 h 198"/>
                <a:gd name="T2" fmla="*/ 447 w 447"/>
                <a:gd name="T3" fmla="*/ 79 h 198"/>
                <a:gd name="T4" fmla="*/ 203 w 447"/>
                <a:gd name="T5" fmla="*/ 0 h 198"/>
                <a:gd name="T6" fmla="*/ 5 w 447"/>
                <a:gd name="T7" fmla="*/ 22 h 198"/>
                <a:gd name="T8" fmla="*/ 0 w 447"/>
                <a:gd name="T9" fmla="*/ 187 h 198"/>
                <a:gd name="T10" fmla="*/ 45 w 447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5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238 w 238"/>
                <a:gd name="T1" fmla="*/ 22 h 947"/>
                <a:gd name="T2" fmla="*/ 237 w 238"/>
                <a:gd name="T3" fmla="*/ 21 h 947"/>
                <a:gd name="T4" fmla="*/ 233 w 238"/>
                <a:gd name="T5" fmla="*/ 19 h 947"/>
                <a:gd name="T6" fmla="*/ 226 w 238"/>
                <a:gd name="T7" fmla="*/ 17 h 947"/>
                <a:gd name="T8" fmla="*/ 217 w 238"/>
                <a:gd name="T9" fmla="*/ 14 h 947"/>
                <a:gd name="T10" fmla="*/ 206 w 238"/>
                <a:gd name="T11" fmla="*/ 10 h 947"/>
                <a:gd name="T12" fmla="*/ 194 w 238"/>
                <a:gd name="T13" fmla="*/ 7 h 947"/>
                <a:gd name="T14" fmla="*/ 180 w 238"/>
                <a:gd name="T15" fmla="*/ 4 h 947"/>
                <a:gd name="T16" fmla="*/ 164 w 238"/>
                <a:gd name="T17" fmla="*/ 1 h 947"/>
                <a:gd name="T18" fmla="*/ 146 w 238"/>
                <a:gd name="T19" fmla="*/ 0 h 947"/>
                <a:gd name="T20" fmla="*/ 127 w 238"/>
                <a:gd name="T21" fmla="*/ 0 h 947"/>
                <a:gd name="T22" fmla="*/ 108 w 238"/>
                <a:gd name="T23" fmla="*/ 2 h 947"/>
                <a:gd name="T24" fmla="*/ 87 w 238"/>
                <a:gd name="T25" fmla="*/ 5 h 947"/>
                <a:gd name="T26" fmla="*/ 66 w 238"/>
                <a:gd name="T27" fmla="*/ 11 h 947"/>
                <a:gd name="T28" fmla="*/ 44 w 238"/>
                <a:gd name="T29" fmla="*/ 19 h 947"/>
                <a:gd name="T30" fmla="*/ 22 w 238"/>
                <a:gd name="T31" fmla="*/ 30 h 947"/>
                <a:gd name="T32" fmla="*/ 0 w 238"/>
                <a:gd name="T33" fmla="*/ 45 h 947"/>
                <a:gd name="T34" fmla="*/ 0 w 238"/>
                <a:gd name="T35" fmla="*/ 947 h 947"/>
                <a:gd name="T36" fmla="*/ 1 w 238"/>
                <a:gd name="T37" fmla="*/ 947 h 947"/>
                <a:gd name="T38" fmla="*/ 6 w 238"/>
                <a:gd name="T39" fmla="*/ 947 h 947"/>
                <a:gd name="T40" fmla="*/ 13 w 238"/>
                <a:gd name="T41" fmla="*/ 946 h 947"/>
                <a:gd name="T42" fmla="*/ 22 w 238"/>
                <a:gd name="T43" fmla="*/ 945 h 947"/>
                <a:gd name="T44" fmla="*/ 33 w 238"/>
                <a:gd name="T45" fmla="*/ 943 h 947"/>
                <a:gd name="T46" fmla="*/ 47 w 238"/>
                <a:gd name="T47" fmla="*/ 941 h 947"/>
                <a:gd name="T48" fmla="*/ 62 w 238"/>
                <a:gd name="T49" fmla="*/ 938 h 947"/>
                <a:gd name="T50" fmla="*/ 78 w 238"/>
                <a:gd name="T51" fmla="*/ 934 h 947"/>
                <a:gd name="T52" fmla="*/ 96 w 238"/>
                <a:gd name="T53" fmla="*/ 928 h 947"/>
                <a:gd name="T54" fmla="*/ 115 w 238"/>
                <a:gd name="T55" fmla="*/ 922 h 947"/>
                <a:gd name="T56" fmla="*/ 135 w 238"/>
                <a:gd name="T57" fmla="*/ 915 h 947"/>
                <a:gd name="T58" fmla="*/ 155 w 238"/>
                <a:gd name="T59" fmla="*/ 906 h 947"/>
                <a:gd name="T60" fmla="*/ 176 w 238"/>
                <a:gd name="T61" fmla="*/ 896 h 947"/>
                <a:gd name="T62" fmla="*/ 197 w 238"/>
                <a:gd name="T63" fmla="*/ 884 h 947"/>
                <a:gd name="T64" fmla="*/ 217 w 238"/>
                <a:gd name="T65" fmla="*/ 871 h 947"/>
                <a:gd name="T66" fmla="*/ 238 w 238"/>
                <a:gd name="T67" fmla="*/ 856 h 947"/>
                <a:gd name="T68" fmla="*/ 238 w 238"/>
                <a:gd name="T69" fmla="*/ 22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6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203 w 203"/>
                <a:gd name="T1" fmla="*/ 18 h 799"/>
                <a:gd name="T2" fmla="*/ 202 w 203"/>
                <a:gd name="T3" fmla="*/ 17 h 799"/>
                <a:gd name="T4" fmla="*/ 199 w 203"/>
                <a:gd name="T5" fmla="*/ 16 h 799"/>
                <a:gd name="T6" fmla="*/ 193 w 203"/>
                <a:gd name="T7" fmla="*/ 14 h 799"/>
                <a:gd name="T8" fmla="*/ 186 w 203"/>
                <a:gd name="T9" fmla="*/ 11 h 799"/>
                <a:gd name="T10" fmla="*/ 177 w 203"/>
                <a:gd name="T11" fmla="*/ 8 h 799"/>
                <a:gd name="T12" fmla="*/ 166 w 203"/>
                <a:gd name="T13" fmla="*/ 5 h 799"/>
                <a:gd name="T14" fmla="*/ 153 w 203"/>
                <a:gd name="T15" fmla="*/ 3 h 799"/>
                <a:gd name="T16" fmla="*/ 140 w 203"/>
                <a:gd name="T17" fmla="*/ 1 h 799"/>
                <a:gd name="T18" fmla="*/ 125 w 203"/>
                <a:gd name="T19" fmla="*/ 0 h 799"/>
                <a:gd name="T20" fmla="*/ 109 w 203"/>
                <a:gd name="T21" fmla="*/ 0 h 799"/>
                <a:gd name="T22" fmla="*/ 92 w 203"/>
                <a:gd name="T23" fmla="*/ 1 h 799"/>
                <a:gd name="T24" fmla="*/ 74 w 203"/>
                <a:gd name="T25" fmla="*/ 4 h 799"/>
                <a:gd name="T26" fmla="*/ 57 w 203"/>
                <a:gd name="T27" fmla="*/ 9 h 799"/>
                <a:gd name="T28" fmla="*/ 37 w 203"/>
                <a:gd name="T29" fmla="*/ 16 h 799"/>
                <a:gd name="T30" fmla="*/ 19 w 203"/>
                <a:gd name="T31" fmla="*/ 26 h 799"/>
                <a:gd name="T32" fmla="*/ 0 w 203"/>
                <a:gd name="T33" fmla="*/ 38 h 799"/>
                <a:gd name="T34" fmla="*/ 0 w 203"/>
                <a:gd name="T35" fmla="*/ 799 h 799"/>
                <a:gd name="T36" fmla="*/ 1 w 203"/>
                <a:gd name="T37" fmla="*/ 799 h 799"/>
                <a:gd name="T38" fmla="*/ 5 w 203"/>
                <a:gd name="T39" fmla="*/ 799 h 799"/>
                <a:gd name="T40" fmla="*/ 11 w 203"/>
                <a:gd name="T41" fmla="*/ 798 h 799"/>
                <a:gd name="T42" fmla="*/ 19 w 203"/>
                <a:gd name="T43" fmla="*/ 797 h 799"/>
                <a:gd name="T44" fmla="*/ 28 w 203"/>
                <a:gd name="T45" fmla="*/ 796 h 799"/>
                <a:gd name="T46" fmla="*/ 41 w 203"/>
                <a:gd name="T47" fmla="*/ 794 h 799"/>
                <a:gd name="T48" fmla="*/ 53 w 203"/>
                <a:gd name="T49" fmla="*/ 791 h 799"/>
                <a:gd name="T50" fmla="*/ 67 w 203"/>
                <a:gd name="T51" fmla="*/ 786 h 799"/>
                <a:gd name="T52" fmla="*/ 82 w 203"/>
                <a:gd name="T53" fmla="*/ 782 h 799"/>
                <a:gd name="T54" fmla="*/ 99 w 203"/>
                <a:gd name="T55" fmla="*/ 777 h 799"/>
                <a:gd name="T56" fmla="*/ 116 w 203"/>
                <a:gd name="T57" fmla="*/ 771 h 799"/>
                <a:gd name="T58" fmla="*/ 133 w 203"/>
                <a:gd name="T59" fmla="*/ 763 h 799"/>
                <a:gd name="T60" fmla="*/ 150 w 203"/>
                <a:gd name="T61" fmla="*/ 755 h 799"/>
                <a:gd name="T62" fmla="*/ 169 w 203"/>
                <a:gd name="T63" fmla="*/ 745 h 799"/>
                <a:gd name="T64" fmla="*/ 186 w 203"/>
                <a:gd name="T65" fmla="*/ 733 h 799"/>
                <a:gd name="T66" fmla="*/ 203 w 203"/>
                <a:gd name="T67" fmla="*/ 720 h 799"/>
                <a:gd name="T68" fmla="*/ 203 w 203"/>
                <a:gd name="T69" fmla="*/ 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7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171 w 171"/>
                <a:gd name="T1" fmla="*/ 15 h 650"/>
                <a:gd name="T2" fmla="*/ 170 w 171"/>
                <a:gd name="T3" fmla="*/ 15 h 650"/>
                <a:gd name="T4" fmla="*/ 167 w 171"/>
                <a:gd name="T5" fmla="*/ 13 h 650"/>
                <a:gd name="T6" fmla="*/ 163 w 171"/>
                <a:gd name="T7" fmla="*/ 11 h 650"/>
                <a:gd name="T8" fmla="*/ 157 w 171"/>
                <a:gd name="T9" fmla="*/ 9 h 650"/>
                <a:gd name="T10" fmla="*/ 149 w 171"/>
                <a:gd name="T11" fmla="*/ 7 h 650"/>
                <a:gd name="T12" fmla="*/ 139 w 171"/>
                <a:gd name="T13" fmla="*/ 4 h 650"/>
                <a:gd name="T14" fmla="*/ 129 w 171"/>
                <a:gd name="T15" fmla="*/ 2 h 650"/>
                <a:gd name="T16" fmla="*/ 118 w 171"/>
                <a:gd name="T17" fmla="*/ 0 h 650"/>
                <a:gd name="T18" fmla="*/ 105 w 171"/>
                <a:gd name="T19" fmla="*/ 0 h 650"/>
                <a:gd name="T20" fmla="*/ 92 w 171"/>
                <a:gd name="T21" fmla="*/ 0 h 650"/>
                <a:gd name="T22" fmla="*/ 77 w 171"/>
                <a:gd name="T23" fmla="*/ 1 h 650"/>
                <a:gd name="T24" fmla="*/ 63 w 171"/>
                <a:gd name="T25" fmla="*/ 3 h 650"/>
                <a:gd name="T26" fmla="*/ 48 w 171"/>
                <a:gd name="T27" fmla="*/ 7 h 650"/>
                <a:gd name="T28" fmla="*/ 31 w 171"/>
                <a:gd name="T29" fmla="*/ 13 h 650"/>
                <a:gd name="T30" fmla="*/ 16 w 171"/>
                <a:gd name="T31" fmla="*/ 22 h 650"/>
                <a:gd name="T32" fmla="*/ 0 w 171"/>
                <a:gd name="T33" fmla="*/ 32 h 650"/>
                <a:gd name="T34" fmla="*/ 0 w 171"/>
                <a:gd name="T35" fmla="*/ 650 h 650"/>
                <a:gd name="T36" fmla="*/ 1 w 171"/>
                <a:gd name="T37" fmla="*/ 650 h 650"/>
                <a:gd name="T38" fmla="*/ 4 w 171"/>
                <a:gd name="T39" fmla="*/ 650 h 650"/>
                <a:gd name="T40" fmla="*/ 9 w 171"/>
                <a:gd name="T41" fmla="*/ 649 h 650"/>
                <a:gd name="T42" fmla="*/ 16 w 171"/>
                <a:gd name="T43" fmla="*/ 648 h 650"/>
                <a:gd name="T44" fmla="*/ 24 w 171"/>
                <a:gd name="T45" fmla="*/ 647 h 650"/>
                <a:gd name="T46" fmla="*/ 34 w 171"/>
                <a:gd name="T47" fmla="*/ 645 h 650"/>
                <a:gd name="T48" fmla="*/ 45 w 171"/>
                <a:gd name="T49" fmla="*/ 642 h 650"/>
                <a:gd name="T50" fmla="*/ 57 w 171"/>
                <a:gd name="T51" fmla="*/ 640 h 650"/>
                <a:gd name="T52" fmla="*/ 69 w 171"/>
                <a:gd name="T53" fmla="*/ 636 h 650"/>
                <a:gd name="T54" fmla="*/ 82 w 171"/>
                <a:gd name="T55" fmla="*/ 632 h 650"/>
                <a:gd name="T56" fmla="*/ 97 w 171"/>
                <a:gd name="T57" fmla="*/ 627 h 650"/>
                <a:gd name="T58" fmla="*/ 112 w 171"/>
                <a:gd name="T59" fmla="*/ 621 h 650"/>
                <a:gd name="T60" fmla="*/ 126 w 171"/>
                <a:gd name="T61" fmla="*/ 614 h 650"/>
                <a:gd name="T62" fmla="*/ 141 w 171"/>
                <a:gd name="T63" fmla="*/ 606 h 650"/>
                <a:gd name="T64" fmla="*/ 157 w 171"/>
                <a:gd name="T65" fmla="*/ 595 h 650"/>
                <a:gd name="T66" fmla="*/ 171 w 171"/>
                <a:gd name="T67" fmla="*/ 585 h 650"/>
                <a:gd name="T68" fmla="*/ 171 w 171"/>
                <a:gd name="T69" fmla="*/ 1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8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138 w 138"/>
                <a:gd name="T1" fmla="*/ 14 h 502"/>
                <a:gd name="T2" fmla="*/ 135 w 138"/>
                <a:gd name="T3" fmla="*/ 13 h 502"/>
                <a:gd name="T4" fmla="*/ 126 w 138"/>
                <a:gd name="T5" fmla="*/ 8 h 502"/>
                <a:gd name="T6" fmla="*/ 113 w 138"/>
                <a:gd name="T7" fmla="*/ 4 h 502"/>
                <a:gd name="T8" fmla="*/ 96 w 138"/>
                <a:gd name="T9" fmla="*/ 1 h 502"/>
                <a:gd name="T10" fmla="*/ 74 w 138"/>
                <a:gd name="T11" fmla="*/ 0 h 502"/>
                <a:gd name="T12" fmla="*/ 51 w 138"/>
                <a:gd name="T13" fmla="*/ 3 h 502"/>
                <a:gd name="T14" fmla="*/ 25 w 138"/>
                <a:gd name="T15" fmla="*/ 12 h 502"/>
                <a:gd name="T16" fmla="*/ 0 w 138"/>
                <a:gd name="T17" fmla="*/ 26 h 502"/>
                <a:gd name="T18" fmla="*/ 0 w 138"/>
                <a:gd name="T19" fmla="*/ 502 h 502"/>
                <a:gd name="T20" fmla="*/ 3 w 138"/>
                <a:gd name="T21" fmla="*/ 502 h 502"/>
                <a:gd name="T22" fmla="*/ 13 w 138"/>
                <a:gd name="T23" fmla="*/ 501 h 502"/>
                <a:gd name="T24" fmla="*/ 28 w 138"/>
                <a:gd name="T25" fmla="*/ 499 h 502"/>
                <a:gd name="T26" fmla="*/ 46 w 138"/>
                <a:gd name="T27" fmla="*/ 494 h 502"/>
                <a:gd name="T28" fmla="*/ 67 w 138"/>
                <a:gd name="T29" fmla="*/ 488 h 502"/>
                <a:gd name="T30" fmla="*/ 91 w 138"/>
                <a:gd name="T31" fmla="*/ 479 h 502"/>
                <a:gd name="T32" fmla="*/ 114 w 138"/>
                <a:gd name="T33" fmla="*/ 467 h 502"/>
                <a:gd name="T34" fmla="*/ 138 w 138"/>
                <a:gd name="T35" fmla="*/ 450 h 502"/>
                <a:gd name="T36" fmla="*/ 138 w 138"/>
                <a:gd name="T3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39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104 w 104"/>
                <a:gd name="T1" fmla="*/ 10 h 353"/>
                <a:gd name="T2" fmla="*/ 102 w 104"/>
                <a:gd name="T3" fmla="*/ 9 h 353"/>
                <a:gd name="T4" fmla="*/ 95 w 104"/>
                <a:gd name="T5" fmla="*/ 6 h 353"/>
                <a:gd name="T6" fmla="*/ 85 w 104"/>
                <a:gd name="T7" fmla="*/ 3 h 353"/>
                <a:gd name="T8" fmla="*/ 71 w 104"/>
                <a:gd name="T9" fmla="*/ 0 h 353"/>
                <a:gd name="T10" fmla="*/ 56 w 104"/>
                <a:gd name="T11" fmla="*/ 0 h 353"/>
                <a:gd name="T12" fmla="*/ 38 w 104"/>
                <a:gd name="T13" fmla="*/ 3 h 353"/>
                <a:gd name="T14" fmla="*/ 19 w 104"/>
                <a:gd name="T15" fmla="*/ 9 h 353"/>
                <a:gd name="T16" fmla="*/ 0 w 104"/>
                <a:gd name="T17" fmla="*/ 20 h 353"/>
                <a:gd name="T18" fmla="*/ 0 w 104"/>
                <a:gd name="T19" fmla="*/ 353 h 353"/>
                <a:gd name="T20" fmla="*/ 2 w 104"/>
                <a:gd name="T21" fmla="*/ 353 h 353"/>
                <a:gd name="T22" fmla="*/ 9 w 104"/>
                <a:gd name="T23" fmla="*/ 352 h 353"/>
                <a:gd name="T24" fmla="*/ 21 w 104"/>
                <a:gd name="T25" fmla="*/ 350 h 353"/>
                <a:gd name="T26" fmla="*/ 35 w 104"/>
                <a:gd name="T27" fmla="*/ 347 h 353"/>
                <a:gd name="T28" fmla="*/ 51 w 104"/>
                <a:gd name="T29" fmla="*/ 343 h 353"/>
                <a:gd name="T30" fmla="*/ 68 w 104"/>
                <a:gd name="T31" fmla="*/ 336 h 353"/>
                <a:gd name="T32" fmla="*/ 86 w 104"/>
                <a:gd name="T33" fmla="*/ 326 h 353"/>
                <a:gd name="T34" fmla="*/ 104 w 104"/>
                <a:gd name="T35" fmla="*/ 313 h 353"/>
                <a:gd name="T36" fmla="*/ 104 w 104"/>
                <a:gd name="T37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0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72 w 72"/>
                <a:gd name="T1" fmla="*/ 6 h 204"/>
                <a:gd name="T2" fmla="*/ 69 w 72"/>
                <a:gd name="T3" fmla="*/ 5 h 204"/>
                <a:gd name="T4" fmla="*/ 65 w 72"/>
                <a:gd name="T5" fmla="*/ 4 h 204"/>
                <a:gd name="T6" fmla="*/ 58 w 72"/>
                <a:gd name="T7" fmla="*/ 2 h 204"/>
                <a:gd name="T8" fmla="*/ 49 w 72"/>
                <a:gd name="T9" fmla="*/ 0 h 204"/>
                <a:gd name="T10" fmla="*/ 39 w 72"/>
                <a:gd name="T11" fmla="*/ 0 h 204"/>
                <a:gd name="T12" fmla="*/ 27 w 72"/>
                <a:gd name="T13" fmla="*/ 1 h 204"/>
                <a:gd name="T14" fmla="*/ 13 w 72"/>
                <a:gd name="T15" fmla="*/ 6 h 204"/>
                <a:gd name="T16" fmla="*/ 0 w 72"/>
                <a:gd name="T17" fmla="*/ 13 h 204"/>
                <a:gd name="T18" fmla="*/ 0 w 72"/>
                <a:gd name="T19" fmla="*/ 204 h 204"/>
                <a:gd name="T20" fmla="*/ 2 w 72"/>
                <a:gd name="T21" fmla="*/ 204 h 204"/>
                <a:gd name="T22" fmla="*/ 6 w 72"/>
                <a:gd name="T23" fmla="*/ 203 h 204"/>
                <a:gd name="T24" fmla="*/ 15 w 72"/>
                <a:gd name="T25" fmla="*/ 202 h 204"/>
                <a:gd name="T26" fmla="*/ 24 w 72"/>
                <a:gd name="T27" fmla="*/ 200 h 204"/>
                <a:gd name="T28" fmla="*/ 35 w 72"/>
                <a:gd name="T29" fmla="*/ 197 h 204"/>
                <a:gd name="T30" fmla="*/ 47 w 72"/>
                <a:gd name="T31" fmla="*/ 192 h 204"/>
                <a:gd name="T32" fmla="*/ 59 w 72"/>
                <a:gd name="T33" fmla="*/ 185 h 204"/>
                <a:gd name="T34" fmla="*/ 72 w 72"/>
                <a:gd name="T35" fmla="*/ 177 h 204"/>
                <a:gd name="T36" fmla="*/ 72 w 72"/>
                <a:gd name="T37" fmla="*/ 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1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52 w 104"/>
                <a:gd name="T1" fmla="*/ 104 h 104"/>
                <a:gd name="T2" fmla="*/ 62 w 104"/>
                <a:gd name="T3" fmla="*/ 103 h 104"/>
                <a:gd name="T4" fmla="*/ 73 w 104"/>
                <a:gd name="T5" fmla="*/ 100 h 104"/>
                <a:gd name="T6" fmla="*/ 81 w 104"/>
                <a:gd name="T7" fmla="*/ 95 h 104"/>
                <a:gd name="T8" fmla="*/ 89 w 104"/>
                <a:gd name="T9" fmla="*/ 89 h 104"/>
                <a:gd name="T10" fmla="*/ 95 w 104"/>
                <a:gd name="T11" fmla="*/ 81 h 104"/>
                <a:gd name="T12" fmla="*/ 100 w 104"/>
                <a:gd name="T13" fmla="*/ 72 h 104"/>
                <a:gd name="T14" fmla="*/ 103 w 104"/>
                <a:gd name="T15" fmla="*/ 62 h 104"/>
                <a:gd name="T16" fmla="*/ 104 w 104"/>
                <a:gd name="T17" fmla="*/ 52 h 104"/>
                <a:gd name="T18" fmla="*/ 103 w 104"/>
                <a:gd name="T19" fmla="*/ 41 h 104"/>
                <a:gd name="T20" fmla="*/ 100 w 104"/>
                <a:gd name="T21" fmla="*/ 31 h 104"/>
                <a:gd name="T22" fmla="*/ 95 w 104"/>
                <a:gd name="T23" fmla="*/ 22 h 104"/>
                <a:gd name="T24" fmla="*/ 89 w 104"/>
                <a:gd name="T25" fmla="*/ 15 h 104"/>
                <a:gd name="T26" fmla="*/ 81 w 104"/>
                <a:gd name="T27" fmla="*/ 8 h 104"/>
                <a:gd name="T28" fmla="*/ 73 w 104"/>
                <a:gd name="T29" fmla="*/ 4 h 104"/>
                <a:gd name="T30" fmla="*/ 62 w 104"/>
                <a:gd name="T31" fmla="*/ 1 h 104"/>
                <a:gd name="T32" fmla="*/ 52 w 104"/>
                <a:gd name="T33" fmla="*/ 0 h 104"/>
                <a:gd name="T34" fmla="*/ 42 w 104"/>
                <a:gd name="T35" fmla="*/ 1 h 104"/>
                <a:gd name="T36" fmla="*/ 32 w 104"/>
                <a:gd name="T37" fmla="*/ 4 h 104"/>
                <a:gd name="T38" fmla="*/ 24 w 104"/>
                <a:gd name="T39" fmla="*/ 8 h 104"/>
                <a:gd name="T40" fmla="*/ 16 w 104"/>
                <a:gd name="T41" fmla="*/ 15 h 104"/>
                <a:gd name="T42" fmla="*/ 9 w 104"/>
                <a:gd name="T43" fmla="*/ 22 h 104"/>
                <a:gd name="T44" fmla="*/ 4 w 104"/>
                <a:gd name="T45" fmla="*/ 31 h 104"/>
                <a:gd name="T46" fmla="*/ 1 w 104"/>
                <a:gd name="T47" fmla="*/ 41 h 104"/>
                <a:gd name="T48" fmla="*/ 0 w 104"/>
                <a:gd name="T49" fmla="*/ 52 h 104"/>
                <a:gd name="T50" fmla="*/ 1 w 104"/>
                <a:gd name="T51" fmla="*/ 62 h 104"/>
                <a:gd name="T52" fmla="*/ 4 w 104"/>
                <a:gd name="T53" fmla="*/ 72 h 104"/>
                <a:gd name="T54" fmla="*/ 9 w 104"/>
                <a:gd name="T55" fmla="*/ 81 h 104"/>
                <a:gd name="T56" fmla="*/ 16 w 104"/>
                <a:gd name="T57" fmla="*/ 89 h 104"/>
                <a:gd name="T58" fmla="*/ 24 w 104"/>
                <a:gd name="T59" fmla="*/ 95 h 104"/>
                <a:gd name="T60" fmla="*/ 32 w 104"/>
                <a:gd name="T61" fmla="*/ 100 h 104"/>
                <a:gd name="T62" fmla="*/ 42 w 104"/>
                <a:gd name="T63" fmla="*/ 103 h 104"/>
                <a:gd name="T64" fmla="*/ 52 w 104"/>
                <a:gd name="T6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2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25 w 52"/>
                <a:gd name="T1" fmla="*/ 52 h 52"/>
                <a:gd name="T2" fmla="*/ 35 w 52"/>
                <a:gd name="T3" fmla="*/ 50 h 52"/>
                <a:gd name="T4" fmla="*/ 44 w 52"/>
                <a:gd name="T5" fmla="*/ 44 h 52"/>
                <a:gd name="T6" fmla="*/ 50 w 52"/>
                <a:gd name="T7" fmla="*/ 36 h 52"/>
                <a:gd name="T8" fmla="*/ 52 w 52"/>
                <a:gd name="T9" fmla="*/ 25 h 52"/>
                <a:gd name="T10" fmla="*/ 50 w 52"/>
                <a:gd name="T11" fmla="*/ 15 h 52"/>
                <a:gd name="T12" fmla="*/ 44 w 52"/>
                <a:gd name="T13" fmla="*/ 7 h 52"/>
                <a:gd name="T14" fmla="*/ 35 w 52"/>
                <a:gd name="T15" fmla="*/ 2 h 52"/>
                <a:gd name="T16" fmla="*/ 25 w 52"/>
                <a:gd name="T17" fmla="*/ 0 h 52"/>
                <a:gd name="T18" fmla="*/ 15 w 52"/>
                <a:gd name="T19" fmla="*/ 2 h 52"/>
                <a:gd name="T20" fmla="*/ 7 w 52"/>
                <a:gd name="T21" fmla="*/ 7 h 52"/>
                <a:gd name="T22" fmla="*/ 2 w 52"/>
                <a:gd name="T23" fmla="*/ 15 h 52"/>
                <a:gd name="T24" fmla="*/ 0 w 52"/>
                <a:gd name="T25" fmla="*/ 25 h 52"/>
                <a:gd name="T26" fmla="*/ 2 w 52"/>
                <a:gd name="T27" fmla="*/ 36 h 52"/>
                <a:gd name="T28" fmla="*/ 7 w 52"/>
                <a:gd name="T29" fmla="*/ 44 h 52"/>
                <a:gd name="T30" fmla="*/ 15 w 52"/>
                <a:gd name="T31" fmla="*/ 50 h 52"/>
                <a:gd name="T32" fmla="*/ 25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3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27 w 52"/>
                <a:gd name="T1" fmla="*/ 52 h 52"/>
                <a:gd name="T2" fmla="*/ 37 w 52"/>
                <a:gd name="T3" fmla="*/ 50 h 52"/>
                <a:gd name="T4" fmla="*/ 45 w 52"/>
                <a:gd name="T5" fmla="*/ 45 h 52"/>
                <a:gd name="T6" fmla="*/ 50 w 52"/>
                <a:gd name="T7" fmla="*/ 37 h 52"/>
                <a:gd name="T8" fmla="*/ 52 w 52"/>
                <a:gd name="T9" fmla="*/ 26 h 52"/>
                <a:gd name="T10" fmla="*/ 50 w 52"/>
                <a:gd name="T11" fmla="*/ 16 h 52"/>
                <a:gd name="T12" fmla="*/ 45 w 52"/>
                <a:gd name="T13" fmla="*/ 8 h 52"/>
                <a:gd name="T14" fmla="*/ 37 w 52"/>
                <a:gd name="T15" fmla="*/ 2 h 52"/>
                <a:gd name="T16" fmla="*/ 27 w 52"/>
                <a:gd name="T17" fmla="*/ 0 h 52"/>
                <a:gd name="T18" fmla="*/ 17 w 52"/>
                <a:gd name="T19" fmla="*/ 2 h 52"/>
                <a:gd name="T20" fmla="*/ 8 w 52"/>
                <a:gd name="T21" fmla="*/ 8 h 52"/>
                <a:gd name="T22" fmla="*/ 2 w 52"/>
                <a:gd name="T23" fmla="*/ 16 h 52"/>
                <a:gd name="T24" fmla="*/ 0 w 52"/>
                <a:gd name="T25" fmla="*/ 26 h 52"/>
                <a:gd name="T26" fmla="*/ 2 w 52"/>
                <a:gd name="T27" fmla="*/ 37 h 52"/>
                <a:gd name="T28" fmla="*/ 8 w 52"/>
                <a:gd name="T29" fmla="*/ 45 h 52"/>
                <a:gd name="T30" fmla="*/ 17 w 52"/>
                <a:gd name="T31" fmla="*/ 50 h 52"/>
                <a:gd name="T32" fmla="*/ 27 w 52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4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46 w 148"/>
                <a:gd name="T1" fmla="*/ 14 h 712"/>
                <a:gd name="T2" fmla="*/ 42 w 148"/>
                <a:gd name="T3" fmla="*/ 29 h 712"/>
                <a:gd name="T4" fmla="*/ 32 w 148"/>
                <a:gd name="T5" fmla="*/ 68 h 712"/>
                <a:gd name="T6" fmla="*/ 18 w 148"/>
                <a:gd name="T7" fmla="*/ 132 h 712"/>
                <a:gd name="T8" fmla="*/ 7 w 148"/>
                <a:gd name="T9" fmla="*/ 217 h 712"/>
                <a:gd name="T10" fmla="*/ 0 w 148"/>
                <a:gd name="T11" fmla="*/ 319 h 712"/>
                <a:gd name="T12" fmla="*/ 1 w 148"/>
                <a:gd name="T13" fmla="*/ 438 h 712"/>
                <a:gd name="T14" fmla="*/ 13 w 148"/>
                <a:gd name="T15" fmla="*/ 570 h 712"/>
                <a:gd name="T16" fmla="*/ 41 w 148"/>
                <a:gd name="T17" fmla="*/ 712 h 712"/>
                <a:gd name="T18" fmla="*/ 143 w 148"/>
                <a:gd name="T19" fmla="*/ 707 h 712"/>
                <a:gd name="T20" fmla="*/ 139 w 148"/>
                <a:gd name="T21" fmla="*/ 685 h 712"/>
                <a:gd name="T22" fmla="*/ 128 w 148"/>
                <a:gd name="T23" fmla="*/ 628 h 712"/>
                <a:gd name="T24" fmla="*/ 116 w 148"/>
                <a:gd name="T25" fmla="*/ 543 h 712"/>
                <a:gd name="T26" fmla="*/ 105 w 148"/>
                <a:gd name="T27" fmla="*/ 439 h 712"/>
                <a:gd name="T28" fmla="*/ 99 w 148"/>
                <a:gd name="T29" fmla="*/ 324 h 712"/>
                <a:gd name="T30" fmla="*/ 102 w 148"/>
                <a:gd name="T31" fmla="*/ 209 h 712"/>
                <a:gd name="T32" fmla="*/ 117 w 148"/>
                <a:gd name="T33" fmla="*/ 100 h 712"/>
                <a:gd name="T34" fmla="*/ 148 w 148"/>
                <a:gd name="T35" fmla="*/ 8 h 712"/>
                <a:gd name="T36" fmla="*/ 148 w 148"/>
                <a:gd name="T37" fmla="*/ 7 h 712"/>
                <a:gd name="T38" fmla="*/ 148 w 148"/>
                <a:gd name="T39" fmla="*/ 5 h 712"/>
                <a:gd name="T40" fmla="*/ 146 w 148"/>
                <a:gd name="T41" fmla="*/ 3 h 712"/>
                <a:gd name="T42" fmla="*/ 140 w 148"/>
                <a:gd name="T43" fmla="*/ 0 h 712"/>
                <a:gd name="T44" fmla="*/ 127 w 148"/>
                <a:gd name="T45" fmla="*/ 0 h 712"/>
                <a:gd name="T46" fmla="*/ 109 w 148"/>
                <a:gd name="T47" fmla="*/ 1 h 712"/>
                <a:gd name="T48" fmla="*/ 83 w 148"/>
                <a:gd name="T49" fmla="*/ 6 h 712"/>
                <a:gd name="T50" fmla="*/ 46 w 148"/>
                <a:gd name="T51" fmla="*/ 1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5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201 w 201"/>
                <a:gd name="T1" fmla="*/ 5 h 795"/>
                <a:gd name="T2" fmla="*/ 196 w 201"/>
                <a:gd name="T3" fmla="*/ 10 h 795"/>
                <a:gd name="T4" fmla="*/ 183 w 201"/>
                <a:gd name="T5" fmla="*/ 31 h 795"/>
                <a:gd name="T6" fmla="*/ 165 w 201"/>
                <a:gd name="T7" fmla="*/ 73 h 795"/>
                <a:gd name="T8" fmla="*/ 148 w 201"/>
                <a:gd name="T9" fmla="*/ 140 h 795"/>
                <a:gd name="T10" fmla="*/ 134 w 201"/>
                <a:gd name="T11" fmla="*/ 240 h 795"/>
                <a:gd name="T12" fmla="*/ 127 w 201"/>
                <a:gd name="T13" fmla="*/ 379 h 795"/>
                <a:gd name="T14" fmla="*/ 131 w 201"/>
                <a:gd name="T15" fmla="*/ 561 h 795"/>
                <a:gd name="T16" fmla="*/ 150 w 201"/>
                <a:gd name="T17" fmla="*/ 795 h 795"/>
                <a:gd name="T18" fmla="*/ 37 w 201"/>
                <a:gd name="T19" fmla="*/ 795 h 795"/>
                <a:gd name="T20" fmla="*/ 33 w 201"/>
                <a:gd name="T21" fmla="*/ 771 h 795"/>
                <a:gd name="T22" fmla="*/ 24 w 201"/>
                <a:gd name="T23" fmla="*/ 707 h 795"/>
                <a:gd name="T24" fmla="*/ 13 w 201"/>
                <a:gd name="T25" fmla="*/ 611 h 795"/>
                <a:gd name="T26" fmla="*/ 3 w 201"/>
                <a:gd name="T27" fmla="*/ 493 h 795"/>
                <a:gd name="T28" fmla="*/ 0 w 201"/>
                <a:gd name="T29" fmla="*/ 363 h 795"/>
                <a:gd name="T30" fmla="*/ 7 w 201"/>
                <a:gd name="T31" fmla="*/ 231 h 795"/>
                <a:gd name="T32" fmla="*/ 28 w 201"/>
                <a:gd name="T33" fmla="*/ 107 h 795"/>
                <a:gd name="T34" fmla="*/ 66 w 201"/>
                <a:gd name="T35" fmla="*/ 0 h 795"/>
                <a:gd name="T36" fmla="*/ 201 w 201"/>
                <a:gd name="T37" fmla="*/ 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6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41 w 129"/>
                <a:gd name="T1" fmla="*/ 12 h 622"/>
                <a:gd name="T2" fmla="*/ 37 w 129"/>
                <a:gd name="T3" fmla="*/ 24 h 622"/>
                <a:gd name="T4" fmla="*/ 29 w 129"/>
                <a:gd name="T5" fmla="*/ 59 h 622"/>
                <a:gd name="T6" fmla="*/ 18 w 129"/>
                <a:gd name="T7" fmla="*/ 115 h 622"/>
                <a:gd name="T8" fmla="*/ 6 w 129"/>
                <a:gd name="T9" fmla="*/ 189 h 622"/>
                <a:gd name="T10" fmla="*/ 0 w 129"/>
                <a:gd name="T11" fmla="*/ 279 h 622"/>
                <a:gd name="T12" fmla="*/ 1 w 129"/>
                <a:gd name="T13" fmla="*/ 382 h 622"/>
                <a:gd name="T14" fmla="*/ 11 w 129"/>
                <a:gd name="T15" fmla="*/ 497 h 622"/>
                <a:gd name="T16" fmla="*/ 36 w 129"/>
                <a:gd name="T17" fmla="*/ 622 h 622"/>
                <a:gd name="T18" fmla="*/ 124 w 129"/>
                <a:gd name="T19" fmla="*/ 617 h 622"/>
                <a:gd name="T20" fmla="*/ 120 w 129"/>
                <a:gd name="T21" fmla="*/ 598 h 622"/>
                <a:gd name="T22" fmla="*/ 112 w 129"/>
                <a:gd name="T23" fmla="*/ 548 h 622"/>
                <a:gd name="T24" fmla="*/ 101 w 129"/>
                <a:gd name="T25" fmla="*/ 473 h 622"/>
                <a:gd name="T26" fmla="*/ 92 w 129"/>
                <a:gd name="T27" fmla="*/ 382 h 622"/>
                <a:gd name="T28" fmla="*/ 87 w 129"/>
                <a:gd name="T29" fmla="*/ 282 h 622"/>
                <a:gd name="T30" fmla="*/ 89 w 129"/>
                <a:gd name="T31" fmla="*/ 182 h 622"/>
                <a:gd name="T32" fmla="*/ 102 w 129"/>
                <a:gd name="T33" fmla="*/ 87 h 622"/>
                <a:gd name="T34" fmla="*/ 129 w 129"/>
                <a:gd name="T35" fmla="*/ 7 h 622"/>
                <a:gd name="T36" fmla="*/ 129 w 129"/>
                <a:gd name="T37" fmla="*/ 6 h 622"/>
                <a:gd name="T38" fmla="*/ 129 w 129"/>
                <a:gd name="T39" fmla="*/ 4 h 622"/>
                <a:gd name="T40" fmla="*/ 127 w 129"/>
                <a:gd name="T41" fmla="*/ 2 h 622"/>
                <a:gd name="T42" fmla="*/ 122 w 129"/>
                <a:gd name="T43" fmla="*/ 0 h 622"/>
                <a:gd name="T44" fmla="*/ 112 w 129"/>
                <a:gd name="T45" fmla="*/ 0 h 622"/>
                <a:gd name="T46" fmla="*/ 96 w 129"/>
                <a:gd name="T47" fmla="*/ 1 h 622"/>
                <a:gd name="T48" fmla="*/ 72 w 129"/>
                <a:gd name="T49" fmla="*/ 5 h 622"/>
                <a:gd name="T50" fmla="*/ 41 w 129"/>
                <a:gd name="T51" fmla="*/ 1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7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35 w 110"/>
                <a:gd name="T1" fmla="*/ 10 h 531"/>
                <a:gd name="T2" fmla="*/ 32 w 110"/>
                <a:gd name="T3" fmla="*/ 20 h 531"/>
                <a:gd name="T4" fmla="*/ 24 w 110"/>
                <a:gd name="T5" fmla="*/ 50 h 531"/>
                <a:gd name="T6" fmla="*/ 15 w 110"/>
                <a:gd name="T7" fmla="*/ 98 h 531"/>
                <a:gd name="T8" fmla="*/ 5 w 110"/>
                <a:gd name="T9" fmla="*/ 160 h 531"/>
                <a:gd name="T10" fmla="*/ 0 w 110"/>
                <a:gd name="T11" fmla="*/ 237 h 531"/>
                <a:gd name="T12" fmla="*/ 1 w 110"/>
                <a:gd name="T13" fmla="*/ 326 h 531"/>
                <a:gd name="T14" fmla="*/ 10 w 110"/>
                <a:gd name="T15" fmla="*/ 424 h 531"/>
                <a:gd name="T16" fmla="*/ 31 w 110"/>
                <a:gd name="T17" fmla="*/ 531 h 531"/>
                <a:gd name="T18" fmla="*/ 106 w 110"/>
                <a:gd name="T19" fmla="*/ 525 h 531"/>
                <a:gd name="T20" fmla="*/ 103 w 110"/>
                <a:gd name="T21" fmla="*/ 510 h 531"/>
                <a:gd name="T22" fmla="*/ 96 w 110"/>
                <a:gd name="T23" fmla="*/ 467 h 531"/>
                <a:gd name="T24" fmla="*/ 87 w 110"/>
                <a:gd name="T25" fmla="*/ 404 h 531"/>
                <a:gd name="T26" fmla="*/ 79 w 110"/>
                <a:gd name="T27" fmla="*/ 326 h 531"/>
                <a:gd name="T28" fmla="*/ 74 w 110"/>
                <a:gd name="T29" fmla="*/ 241 h 531"/>
                <a:gd name="T30" fmla="*/ 76 w 110"/>
                <a:gd name="T31" fmla="*/ 155 h 531"/>
                <a:gd name="T32" fmla="*/ 87 w 110"/>
                <a:gd name="T33" fmla="*/ 74 h 531"/>
                <a:gd name="T34" fmla="*/ 110 w 110"/>
                <a:gd name="T35" fmla="*/ 6 h 531"/>
                <a:gd name="T36" fmla="*/ 110 w 110"/>
                <a:gd name="T37" fmla="*/ 5 h 531"/>
                <a:gd name="T38" fmla="*/ 110 w 110"/>
                <a:gd name="T39" fmla="*/ 4 h 531"/>
                <a:gd name="T40" fmla="*/ 108 w 110"/>
                <a:gd name="T41" fmla="*/ 2 h 531"/>
                <a:gd name="T42" fmla="*/ 104 w 110"/>
                <a:gd name="T43" fmla="*/ 0 h 531"/>
                <a:gd name="T44" fmla="*/ 95 w 110"/>
                <a:gd name="T45" fmla="*/ 0 h 531"/>
                <a:gd name="T46" fmla="*/ 82 w 110"/>
                <a:gd name="T47" fmla="*/ 1 h 531"/>
                <a:gd name="T48" fmla="*/ 62 w 110"/>
                <a:gd name="T49" fmla="*/ 4 h 531"/>
                <a:gd name="T50" fmla="*/ 35 w 110"/>
                <a:gd name="T51" fmla="*/ 1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8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29 w 92"/>
                <a:gd name="T1" fmla="*/ 8 h 438"/>
                <a:gd name="T2" fmla="*/ 26 w 92"/>
                <a:gd name="T3" fmla="*/ 16 h 438"/>
                <a:gd name="T4" fmla="*/ 20 w 92"/>
                <a:gd name="T5" fmla="*/ 42 h 438"/>
                <a:gd name="T6" fmla="*/ 12 w 92"/>
                <a:gd name="T7" fmla="*/ 81 h 438"/>
                <a:gd name="T8" fmla="*/ 4 w 92"/>
                <a:gd name="T9" fmla="*/ 133 h 438"/>
                <a:gd name="T10" fmla="*/ 0 w 92"/>
                <a:gd name="T11" fmla="*/ 196 h 438"/>
                <a:gd name="T12" fmla="*/ 0 w 92"/>
                <a:gd name="T13" fmla="*/ 270 h 438"/>
                <a:gd name="T14" fmla="*/ 9 w 92"/>
                <a:gd name="T15" fmla="*/ 351 h 438"/>
                <a:gd name="T16" fmla="*/ 25 w 92"/>
                <a:gd name="T17" fmla="*/ 438 h 438"/>
                <a:gd name="T18" fmla="*/ 88 w 92"/>
                <a:gd name="T19" fmla="*/ 435 h 438"/>
                <a:gd name="T20" fmla="*/ 85 w 92"/>
                <a:gd name="T21" fmla="*/ 422 h 438"/>
                <a:gd name="T22" fmla="*/ 79 w 92"/>
                <a:gd name="T23" fmla="*/ 386 h 438"/>
                <a:gd name="T24" fmla="*/ 72 w 92"/>
                <a:gd name="T25" fmla="*/ 334 h 438"/>
                <a:gd name="T26" fmla="*/ 65 w 92"/>
                <a:gd name="T27" fmla="*/ 270 h 438"/>
                <a:gd name="T28" fmla="*/ 61 w 92"/>
                <a:gd name="T29" fmla="*/ 199 h 438"/>
                <a:gd name="T30" fmla="*/ 63 w 92"/>
                <a:gd name="T31" fmla="*/ 129 h 438"/>
                <a:gd name="T32" fmla="*/ 73 w 92"/>
                <a:gd name="T33" fmla="*/ 61 h 438"/>
                <a:gd name="T34" fmla="*/ 92 w 92"/>
                <a:gd name="T35" fmla="*/ 5 h 438"/>
                <a:gd name="T36" fmla="*/ 92 w 92"/>
                <a:gd name="T37" fmla="*/ 4 h 438"/>
                <a:gd name="T38" fmla="*/ 92 w 92"/>
                <a:gd name="T39" fmla="*/ 3 h 438"/>
                <a:gd name="T40" fmla="*/ 90 w 92"/>
                <a:gd name="T41" fmla="*/ 1 h 438"/>
                <a:gd name="T42" fmla="*/ 87 w 92"/>
                <a:gd name="T43" fmla="*/ 0 h 438"/>
                <a:gd name="T44" fmla="*/ 80 w 92"/>
                <a:gd name="T45" fmla="*/ 0 h 438"/>
                <a:gd name="T46" fmla="*/ 68 w 92"/>
                <a:gd name="T47" fmla="*/ 0 h 438"/>
                <a:gd name="T48" fmla="*/ 51 w 92"/>
                <a:gd name="T49" fmla="*/ 3 h 438"/>
                <a:gd name="T50" fmla="*/ 29 w 92"/>
                <a:gd name="T51" fmla="*/ 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49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23 w 73"/>
                <a:gd name="T1" fmla="*/ 7 h 347"/>
                <a:gd name="T2" fmla="*/ 21 w 73"/>
                <a:gd name="T3" fmla="*/ 14 h 347"/>
                <a:gd name="T4" fmla="*/ 16 w 73"/>
                <a:gd name="T5" fmla="*/ 33 h 347"/>
                <a:gd name="T6" fmla="*/ 10 w 73"/>
                <a:gd name="T7" fmla="*/ 64 h 347"/>
                <a:gd name="T8" fmla="*/ 4 w 73"/>
                <a:gd name="T9" fmla="*/ 105 h 347"/>
                <a:gd name="T10" fmla="*/ 0 w 73"/>
                <a:gd name="T11" fmla="*/ 155 h 347"/>
                <a:gd name="T12" fmla="*/ 0 w 73"/>
                <a:gd name="T13" fmla="*/ 213 h 347"/>
                <a:gd name="T14" fmla="*/ 7 w 73"/>
                <a:gd name="T15" fmla="*/ 278 h 347"/>
                <a:gd name="T16" fmla="*/ 20 w 73"/>
                <a:gd name="T17" fmla="*/ 347 h 347"/>
                <a:gd name="T18" fmla="*/ 70 w 73"/>
                <a:gd name="T19" fmla="*/ 344 h 347"/>
                <a:gd name="T20" fmla="*/ 68 w 73"/>
                <a:gd name="T21" fmla="*/ 334 h 347"/>
                <a:gd name="T22" fmla="*/ 63 w 73"/>
                <a:gd name="T23" fmla="*/ 305 h 347"/>
                <a:gd name="T24" fmla="*/ 56 w 73"/>
                <a:gd name="T25" fmla="*/ 265 h 347"/>
                <a:gd name="T26" fmla="*/ 51 w 73"/>
                <a:gd name="T27" fmla="*/ 213 h 347"/>
                <a:gd name="T28" fmla="*/ 48 w 73"/>
                <a:gd name="T29" fmla="*/ 158 h 347"/>
                <a:gd name="T30" fmla="*/ 50 w 73"/>
                <a:gd name="T31" fmla="*/ 101 h 347"/>
                <a:gd name="T32" fmla="*/ 57 w 73"/>
                <a:gd name="T33" fmla="*/ 49 h 347"/>
                <a:gd name="T34" fmla="*/ 73 w 73"/>
                <a:gd name="T35" fmla="*/ 4 h 347"/>
                <a:gd name="T36" fmla="*/ 73 w 73"/>
                <a:gd name="T37" fmla="*/ 4 h 347"/>
                <a:gd name="T38" fmla="*/ 73 w 73"/>
                <a:gd name="T39" fmla="*/ 2 h 347"/>
                <a:gd name="T40" fmla="*/ 72 w 73"/>
                <a:gd name="T41" fmla="*/ 1 h 347"/>
                <a:gd name="T42" fmla="*/ 69 w 73"/>
                <a:gd name="T43" fmla="*/ 0 h 347"/>
                <a:gd name="T44" fmla="*/ 63 w 73"/>
                <a:gd name="T45" fmla="*/ 0 h 347"/>
                <a:gd name="T46" fmla="*/ 53 w 73"/>
                <a:gd name="T47" fmla="*/ 1 h 347"/>
                <a:gd name="T48" fmla="*/ 41 w 73"/>
                <a:gd name="T49" fmla="*/ 3 h 347"/>
                <a:gd name="T50" fmla="*/ 23 w 73"/>
                <a:gd name="T51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0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16 w 52"/>
                <a:gd name="T1" fmla="*/ 5 h 256"/>
                <a:gd name="T2" fmla="*/ 15 w 52"/>
                <a:gd name="T3" fmla="*/ 10 h 256"/>
                <a:gd name="T4" fmla="*/ 11 w 52"/>
                <a:gd name="T5" fmla="*/ 24 h 256"/>
                <a:gd name="T6" fmla="*/ 6 w 52"/>
                <a:gd name="T7" fmla="*/ 47 h 256"/>
                <a:gd name="T8" fmla="*/ 2 w 52"/>
                <a:gd name="T9" fmla="*/ 77 h 256"/>
                <a:gd name="T10" fmla="*/ 0 w 52"/>
                <a:gd name="T11" fmla="*/ 115 h 256"/>
                <a:gd name="T12" fmla="*/ 0 w 52"/>
                <a:gd name="T13" fmla="*/ 157 h 256"/>
                <a:gd name="T14" fmla="*/ 4 w 52"/>
                <a:gd name="T15" fmla="*/ 205 h 256"/>
                <a:gd name="T16" fmla="*/ 14 w 52"/>
                <a:gd name="T17" fmla="*/ 256 h 256"/>
                <a:gd name="T18" fmla="*/ 50 w 52"/>
                <a:gd name="T19" fmla="*/ 254 h 256"/>
                <a:gd name="T20" fmla="*/ 49 w 52"/>
                <a:gd name="T21" fmla="*/ 247 h 256"/>
                <a:gd name="T22" fmla="*/ 45 w 52"/>
                <a:gd name="T23" fmla="*/ 226 h 256"/>
                <a:gd name="T24" fmla="*/ 41 w 52"/>
                <a:gd name="T25" fmla="*/ 195 h 256"/>
                <a:gd name="T26" fmla="*/ 37 w 52"/>
                <a:gd name="T27" fmla="*/ 157 h 256"/>
                <a:gd name="T28" fmla="*/ 35 w 52"/>
                <a:gd name="T29" fmla="*/ 116 h 256"/>
                <a:gd name="T30" fmla="*/ 36 w 52"/>
                <a:gd name="T31" fmla="*/ 74 h 256"/>
                <a:gd name="T32" fmla="*/ 41 w 52"/>
                <a:gd name="T33" fmla="*/ 35 h 256"/>
                <a:gd name="T34" fmla="*/ 52 w 52"/>
                <a:gd name="T35" fmla="*/ 3 h 256"/>
                <a:gd name="T36" fmla="*/ 52 w 52"/>
                <a:gd name="T37" fmla="*/ 3 h 256"/>
                <a:gd name="T38" fmla="*/ 52 w 52"/>
                <a:gd name="T39" fmla="*/ 2 h 256"/>
                <a:gd name="T40" fmla="*/ 51 w 52"/>
                <a:gd name="T41" fmla="*/ 1 h 256"/>
                <a:gd name="T42" fmla="*/ 49 w 52"/>
                <a:gd name="T43" fmla="*/ 0 h 256"/>
                <a:gd name="T44" fmla="*/ 45 w 52"/>
                <a:gd name="T45" fmla="*/ 0 h 256"/>
                <a:gd name="T46" fmla="*/ 39 w 52"/>
                <a:gd name="T47" fmla="*/ 0 h 256"/>
                <a:gd name="T48" fmla="*/ 29 w 52"/>
                <a:gd name="T49" fmla="*/ 2 h 256"/>
                <a:gd name="T50" fmla="*/ 16 w 52"/>
                <a:gd name="T51" fmla="*/ 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1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176 w 176"/>
                <a:gd name="T1" fmla="*/ 5 h 693"/>
                <a:gd name="T2" fmla="*/ 172 w 176"/>
                <a:gd name="T3" fmla="*/ 10 h 693"/>
                <a:gd name="T4" fmla="*/ 159 w 176"/>
                <a:gd name="T5" fmla="*/ 28 h 693"/>
                <a:gd name="T6" fmla="*/ 144 w 176"/>
                <a:gd name="T7" fmla="*/ 63 h 693"/>
                <a:gd name="T8" fmla="*/ 129 w 176"/>
                <a:gd name="T9" fmla="*/ 123 h 693"/>
                <a:gd name="T10" fmla="*/ 117 w 176"/>
                <a:gd name="T11" fmla="*/ 210 h 693"/>
                <a:gd name="T12" fmla="*/ 110 w 176"/>
                <a:gd name="T13" fmla="*/ 331 h 693"/>
                <a:gd name="T14" fmla="*/ 115 w 176"/>
                <a:gd name="T15" fmla="*/ 490 h 693"/>
                <a:gd name="T16" fmla="*/ 131 w 176"/>
                <a:gd name="T17" fmla="*/ 693 h 693"/>
                <a:gd name="T18" fmla="*/ 32 w 176"/>
                <a:gd name="T19" fmla="*/ 693 h 693"/>
                <a:gd name="T20" fmla="*/ 29 w 176"/>
                <a:gd name="T21" fmla="*/ 673 h 693"/>
                <a:gd name="T22" fmla="*/ 20 w 176"/>
                <a:gd name="T23" fmla="*/ 617 h 693"/>
                <a:gd name="T24" fmla="*/ 11 w 176"/>
                <a:gd name="T25" fmla="*/ 533 h 693"/>
                <a:gd name="T26" fmla="*/ 3 w 176"/>
                <a:gd name="T27" fmla="*/ 430 h 693"/>
                <a:gd name="T28" fmla="*/ 0 w 176"/>
                <a:gd name="T29" fmla="*/ 317 h 693"/>
                <a:gd name="T30" fmla="*/ 6 w 176"/>
                <a:gd name="T31" fmla="*/ 202 h 693"/>
                <a:gd name="T32" fmla="*/ 23 w 176"/>
                <a:gd name="T33" fmla="*/ 93 h 693"/>
                <a:gd name="T34" fmla="*/ 57 w 176"/>
                <a:gd name="T35" fmla="*/ 0 h 693"/>
                <a:gd name="T36" fmla="*/ 176 w 176"/>
                <a:gd name="T37" fmla="*/ 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2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149 w 149"/>
                <a:gd name="T1" fmla="*/ 4 h 592"/>
                <a:gd name="T2" fmla="*/ 145 w 149"/>
                <a:gd name="T3" fmla="*/ 8 h 592"/>
                <a:gd name="T4" fmla="*/ 136 w 149"/>
                <a:gd name="T5" fmla="*/ 24 h 592"/>
                <a:gd name="T6" fmla="*/ 123 w 149"/>
                <a:gd name="T7" fmla="*/ 54 h 592"/>
                <a:gd name="T8" fmla="*/ 110 w 149"/>
                <a:gd name="T9" fmla="*/ 104 h 592"/>
                <a:gd name="T10" fmla="*/ 99 w 149"/>
                <a:gd name="T11" fmla="*/ 179 h 592"/>
                <a:gd name="T12" fmla="*/ 94 w 149"/>
                <a:gd name="T13" fmla="*/ 282 h 592"/>
                <a:gd name="T14" fmla="*/ 97 w 149"/>
                <a:gd name="T15" fmla="*/ 418 h 592"/>
                <a:gd name="T16" fmla="*/ 112 w 149"/>
                <a:gd name="T17" fmla="*/ 592 h 592"/>
                <a:gd name="T18" fmla="*/ 27 w 149"/>
                <a:gd name="T19" fmla="*/ 592 h 592"/>
                <a:gd name="T20" fmla="*/ 24 w 149"/>
                <a:gd name="T21" fmla="*/ 575 h 592"/>
                <a:gd name="T22" fmla="*/ 17 w 149"/>
                <a:gd name="T23" fmla="*/ 527 h 592"/>
                <a:gd name="T24" fmla="*/ 9 w 149"/>
                <a:gd name="T25" fmla="*/ 455 h 592"/>
                <a:gd name="T26" fmla="*/ 2 w 149"/>
                <a:gd name="T27" fmla="*/ 367 h 592"/>
                <a:gd name="T28" fmla="*/ 0 w 149"/>
                <a:gd name="T29" fmla="*/ 271 h 592"/>
                <a:gd name="T30" fmla="*/ 5 w 149"/>
                <a:gd name="T31" fmla="*/ 173 h 592"/>
                <a:gd name="T32" fmla="*/ 20 w 149"/>
                <a:gd name="T33" fmla="*/ 80 h 592"/>
                <a:gd name="T34" fmla="*/ 48 w 149"/>
                <a:gd name="T35" fmla="*/ 0 h 592"/>
                <a:gd name="T36" fmla="*/ 149 w 149"/>
                <a:gd name="T37" fmla="*/ 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3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124 w 124"/>
                <a:gd name="T1" fmla="*/ 4 h 490"/>
                <a:gd name="T2" fmla="*/ 121 w 124"/>
                <a:gd name="T3" fmla="*/ 7 h 490"/>
                <a:gd name="T4" fmla="*/ 113 w 124"/>
                <a:gd name="T5" fmla="*/ 21 h 490"/>
                <a:gd name="T6" fmla="*/ 103 w 124"/>
                <a:gd name="T7" fmla="*/ 45 h 490"/>
                <a:gd name="T8" fmla="*/ 91 w 124"/>
                <a:gd name="T9" fmla="*/ 87 h 490"/>
                <a:gd name="T10" fmla="*/ 83 w 124"/>
                <a:gd name="T11" fmla="*/ 148 h 490"/>
                <a:gd name="T12" fmla="*/ 79 w 124"/>
                <a:gd name="T13" fmla="*/ 234 h 490"/>
                <a:gd name="T14" fmla="*/ 81 w 124"/>
                <a:gd name="T15" fmla="*/ 347 h 490"/>
                <a:gd name="T16" fmla="*/ 93 w 124"/>
                <a:gd name="T17" fmla="*/ 490 h 490"/>
                <a:gd name="T18" fmla="*/ 23 w 124"/>
                <a:gd name="T19" fmla="*/ 490 h 490"/>
                <a:gd name="T20" fmla="*/ 21 w 124"/>
                <a:gd name="T21" fmla="*/ 476 h 490"/>
                <a:gd name="T22" fmla="*/ 15 w 124"/>
                <a:gd name="T23" fmla="*/ 436 h 490"/>
                <a:gd name="T24" fmla="*/ 8 w 124"/>
                <a:gd name="T25" fmla="*/ 377 h 490"/>
                <a:gd name="T26" fmla="*/ 2 w 124"/>
                <a:gd name="T27" fmla="*/ 304 h 490"/>
                <a:gd name="T28" fmla="*/ 0 w 124"/>
                <a:gd name="T29" fmla="*/ 224 h 490"/>
                <a:gd name="T30" fmla="*/ 4 w 124"/>
                <a:gd name="T31" fmla="*/ 143 h 490"/>
                <a:gd name="T32" fmla="*/ 17 w 124"/>
                <a:gd name="T33" fmla="*/ 67 h 490"/>
                <a:gd name="T34" fmla="*/ 40 w 124"/>
                <a:gd name="T35" fmla="*/ 0 h 490"/>
                <a:gd name="T36" fmla="*/ 124 w 124"/>
                <a:gd name="T37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4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99 w 99"/>
                <a:gd name="T1" fmla="*/ 3 h 389"/>
                <a:gd name="T2" fmla="*/ 96 w 99"/>
                <a:gd name="T3" fmla="*/ 6 h 389"/>
                <a:gd name="T4" fmla="*/ 89 w 99"/>
                <a:gd name="T5" fmla="*/ 16 h 389"/>
                <a:gd name="T6" fmla="*/ 81 w 99"/>
                <a:gd name="T7" fmla="*/ 36 h 389"/>
                <a:gd name="T8" fmla="*/ 72 w 99"/>
                <a:gd name="T9" fmla="*/ 69 h 389"/>
                <a:gd name="T10" fmla="*/ 66 w 99"/>
                <a:gd name="T11" fmla="*/ 118 h 389"/>
                <a:gd name="T12" fmla="*/ 62 w 99"/>
                <a:gd name="T13" fmla="*/ 185 h 389"/>
                <a:gd name="T14" fmla="*/ 64 w 99"/>
                <a:gd name="T15" fmla="*/ 275 h 389"/>
                <a:gd name="T16" fmla="*/ 73 w 99"/>
                <a:gd name="T17" fmla="*/ 389 h 389"/>
                <a:gd name="T18" fmla="*/ 18 w 99"/>
                <a:gd name="T19" fmla="*/ 389 h 389"/>
                <a:gd name="T20" fmla="*/ 16 w 99"/>
                <a:gd name="T21" fmla="*/ 378 h 389"/>
                <a:gd name="T22" fmla="*/ 11 w 99"/>
                <a:gd name="T23" fmla="*/ 346 h 389"/>
                <a:gd name="T24" fmla="*/ 6 w 99"/>
                <a:gd name="T25" fmla="*/ 299 h 389"/>
                <a:gd name="T26" fmla="*/ 2 w 99"/>
                <a:gd name="T27" fmla="*/ 242 h 389"/>
                <a:gd name="T28" fmla="*/ 0 w 99"/>
                <a:gd name="T29" fmla="*/ 178 h 389"/>
                <a:gd name="T30" fmla="*/ 4 w 99"/>
                <a:gd name="T31" fmla="*/ 114 h 389"/>
                <a:gd name="T32" fmla="*/ 14 w 99"/>
                <a:gd name="T33" fmla="*/ 52 h 389"/>
                <a:gd name="T34" fmla="*/ 32 w 99"/>
                <a:gd name="T35" fmla="*/ 0 h 389"/>
                <a:gd name="T36" fmla="*/ 99 w 99"/>
                <a:gd name="T37" fmla="*/ 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5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72 w 72"/>
                <a:gd name="T1" fmla="*/ 2 h 287"/>
                <a:gd name="T2" fmla="*/ 70 w 72"/>
                <a:gd name="T3" fmla="*/ 4 h 287"/>
                <a:gd name="T4" fmla="*/ 66 w 72"/>
                <a:gd name="T5" fmla="*/ 12 h 287"/>
                <a:gd name="T6" fmla="*/ 59 w 72"/>
                <a:gd name="T7" fmla="*/ 27 h 287"/>
                <a:gd name="T8" fmla="*/ 53 w 72"/>
                <a:gd name="T9" fmla="*/ 50 h 287"/>
                <a:gd name="T10" fmla="*/ 48 w 72"/>
                <a:gd name="T11" fmla="*/ 87 h 287"/>
                <a:gd name="T12" fmla="*/ 46 w 72"/>
                <a:gd name="T13" fmla="*/ 137 h 287"/>
                <a:gd name="T14" fmla="*/ 47 w 72"/>
                <a:gd name="T15" fmla="*/ 203 h 287"/>
                <a:gd name="T16" fmla="*/ 54 w 72"/>
                <a:gd name="T17" fmla="*/ 287 h 287"/>
                <a:gd name="T18" fmla="*/ 13 w 72"/>
                <a:gd name="T19" fmla="*/ 287 h 287"/>
                <a:gd name="T20" fmla="*/ 12 w 72"/>
                <a:gd name="T21" fmla="*/ 279 h 287"/>
                <a:gd name="T22" fmla="*/ 8 w 72"/>
                <a:gd name="T23" fmla="*/ 255 h 287"/>
                <a:gd name="T24" fmla="*/ 4 w 72"/>
                <a:gd name="T25" fmla="*/ 220 h 287"/>
                <a:gd name="T26" fmla="*/ 1 w 72"/>
                <a:gd name="T27" fmla="*/ 178 h 287"/>
                <a:gd name="T28" fmla="*/ 0 w 72"/>
                <a:gd name="T29" fmla="*/ 131 h 287"/>
                <a:gd name="T30" fmla="*/ 2 w 72"/>
                <a:gd name="T31" fmla="*/ 84 h 287"/>
                <a:gd name="T32" fmla="*/ 9 w 72"/>
                <a:gd name="T33" fmla="*/ 39 h 287"/>
                <a:gd name="T34" fmla="*/ 23 w 72"/>
                <a:gd name="T35" fmla="*/ 0 h 287"/>
                <a:gd name="T36" fmla="*/ 72 w 72"/>
                <a:gd name="T37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6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7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33 w 354"/>
                <a:gd name="T1" fmla="*/ 39 h 418"/>
                <a:gd name="T2" fmla="*/ 30 w 354"/>
                <a:gd name="T3" fmla="*/ 48 h 418"/>
                <a:gd name="T4" fmla="*/ 23 w 354"/>
                <a:gd name="T5" fmla="*/ 71 h 418"/>
                <a:gd name="T6" fmla="*/ 15 w 354"/>
                <a:gd name="T7" fmla="*/ 107 h 418"/>
                <a:gd name="T8" fmla="*/ 7 w 354"/>
                <a:gd name="T9" fmla="*/ 155 h 418"/>
                <a:gd name="T10" fmla="*/ 1 w 354"/>
                <a:gd name="T11" fmla="*/ 212 h 418"/>
                <a:gd name="T12" fmla="*/ 0 w 354"/>
                <a:gd name="T13" fmla="*/ 276 h 418"/>
                <a:gd name="T14" fmla="*/ 6 w 354"/>
                <a:gd name="T15" fmla="*/ 345 h 418"/>
                <a:gd name="T16" fmla="*/ 21 w 354"/>
                <a:gd name="T17" fmla="*/ 418 h 418"/>
                <a:gd name="T18" fmla="*/ 21 w 354"/>
                <a:gd name="T19" fmla="*/ 415 h 418"/>
                <a:gd name="T20" fmla="*/ 21 w 354"/>
                <a:gd name="T21" fmla="*/ 405 h 418"/>
                <a:gd name="T22" fmla="*/ 21 w 354"/>
                <a:gd name="T23" fmla="*/ 390 h 418"/>
                <a:gd name="T24" fmla="*/ 21 w 354"/>
                <a:gd name="T25" fmla="*/ 372 h 418"/>
                <a:gd name="T26" fmla="*/ 23 w 354"/>
                <a:gd name="T27" fmla="*/ 348 h 418"/>
                <a:gd name="T28" fmla="*/ 27 w 354"/>
                <a:gd name="T29" fmla="*/ 324 h 418"/>
                <a:gd name="T30" fmla="*/ 31 w 354"/>
                <a:gd name="T31" fmla="*/ 296 h 418"/>
                <a:gd name="T32" fmla="*/ 37 w 354"/>
                <a:gd name="T33" fmla="*/ 267 h 418"/>
                <a:gd name="T34" fmla="*/ 46 w 354"/>
                <a:gd name="T35" fmla="*/ 239 h 418"/>
                <a:gd name="T36" fmla="*/ 57 w 354"/>
                <a:gd name="T37" fmla="*/ 211 h 418"/>
                <a:gd name="T38" fmla="*/ 70 w 354"/>
                <a:gd name="T39" fmla="*/ 185 h 418"/>
                <a:gd name="T40" fmla="*/ 88 w 354"/>
                <a:gd name="T41" fmla="*/ 160 h 418"/>
                <a:gd name="T42" fmla="*/ 109 w 354"/>
                <a:gd name="T43" fmla="*/ 139 h 418"/>
                <a:gd name="T44" fmla="*/ 133 w 354"/>
                <a:gd name="T45" fmla="*/ 121 h 418"/>
                <a:gd name="T46" fmla="*/ 163 w 354"/>
                <a:gd name="T47" fmla="*/ 109 h 418"/>
                <a:gd name="T48" fmla="*/ 197 w 354"/>
                <a:gd name="T49" fmla="*/ 102 h 418"/>
                <a:gd name="T50" fmla="*/ 199 w 354"/>
                <a:gd name="T51" fmla="*/ 100 h 418"/>
                <a:gd name="T52" fmla="*/ 205 w 354"/>
                <a:gd name="T53" fmla="*/ 96 h 418"/>
                <a:gd name="T54" fmla="*/ 215 w 354"/>
                <a:gd name="T55" fmla="*/ 88 h 418"/>
                <a:gd name="T56" fmla="*/ 231 w 354"/>
                <a:gd name="T57" fmla="*/ 78 h 418"/>
                <a:gd name="T58" fmla="*/ 252 w 354"/>
                <a:gd name="T59" fmla="*/ 66 h 418"/>
                <a:gd name="T60" fmla="*/ 280 w 354"/>
                <a:gd name="T61" fmla="*/ 52 h 418"/>
                <a:gd name="T62" fmla="*/ 314 w 354"/>
                <a:gd name="T63" fmla="*/ 35 h 418"/>
                <a:gd name="T64" fmla="*/ 354 w 354"/>
                <a:gd name="T65" fmla="*/ 17 h 418"/>
                <a:gd name="T66" fmla="*/ 352 w 354"/>
                <a:gd name="T67" fmla="*/ 16 h 418"/>
                <a:gd name="T68" fmla="*/ 346 w 354"/>
                <a:gd name="T69" fmla="*/ 15 h 418"/>
                <a:gd name="T70" fmla="*/ 337 w 354"/>
                <a:gd name="T71" fmla="*/ 13 h 418"/>
                <a:gd name="T72" fmla="*/ 324 w 354"/>
                <a:gd name="T73" fmla="*/ 11 h 418"/>
                <a:gd name="T74" fmla="*/ 308 w 354"/>
                <a:gd name="T75" fmla="*/ 8 h 418"/>
                <a:gd name="T76" fmla="*/ 290 w 354"/>
                <a:gd name="T77" fmla="*/ 6 h 418"/>
                <a:gd name="T78" fmla="*/ 269 w 354"/>
                <a:gd name="T79" fmla="*/ 4 h 418"/>
                <a:gd name="T80" fmla="*/ 246 w 354"/>
                <a:gd name="T81" fmla="*/ 1 h 418"/>
                <a:gd name="T82" fmla="*/ 222 w 354"/>
                <a:gd name="T83" fmla="*/ 0 h 418"/>
                <a:gd name="T84" fmla="*/ 197 w 354"/>
                <a:gd name="T85" fmla="*/ 1 h 418"/>
                <a:gd name="T86" fmla="*/ 170 w 354"/>
                <a:gd name="T87" fmla="*/ 3 h 418"/>
                <a:gd name="T88" fmla="*/ 143 w 354"/>
                <a:gd name="T89" fmla="*/ 6 h 418"/>
                <a:gd name="T90" fmla="*/ 115 w 354"/>
                <a:gd name="T91" fmla="*/ 11 h 418"/>
                <a:gd name="T92" fmla="*/ 87 w 354"/>
                <a:gd name="T93" fmla="*/ 18 h 418"/>
                <a:gd name="T94" fmla="*/ 59 w 354"/>
                <a:gd name="T95" fmla="*/ 27 h 418"/>
                <a:gd name="T96" fmla="*/ 33 w 354"/>
                <a:gd name="T97" fmla="*/ 3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8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8 h 79"/>
                <a:gd name="T16" fmla="*/ 51 w 290"/>
                <a:gd name="T17" fmla="*/ 12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8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5 h 79"/>
                <a:gd name="T36" fmla="*/ 281 w 290"/>
                <a:gd name="T37" fmla="*/ 44 h 79"/>
                <a:gd name="T38" fmla="*/ 274 w 290"/>
                <a:gd name="T39" fmla="*/ 42 h 79"/>
                <a:gd name="T40" fmla="*/ 263 w 290"/>
                <a:gd name="T41" fmla="*/ 39 h 79"/>
                <a:gd name="T42" fmla="*/ 249 w 290"/>
                <a:gd name="T43" fmla="*/ 35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2 h 79"/>
                <a:gd name="T52" fmla="*/ 144 w 290"/>
                <a:gd name="T53" fmla="*/ 21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59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50 h 79"/>
                <a:gd name="T2" fmla="*/ 0 w 290"/>
                <a:gd name="T3" fmla="*/ 49 h 79"/>
                <a:gd name="T4" fmla="*/ 3 w 290"/>
                <a:gd name="T5" fmla="*/ 46 h 79"/>
                <a:gd name="T6" fmla="*/ 6 w 290"/>
                <a:gd name="T7" fmla="*/ 42 h 79"/>
                <a:gd name="T8" fmla="*/ 11 w 290"/>
                <a:gd name="T9" fmla="*/ 36 h 79"/>
                <a:gd name="T10" fmla="*/ 18 w 290"/>
                <a:gd name="T11" fmla="*/ 30 h 79"/>
                <a:gd name="T12" fmla="*/ 26 w 290"/>
                <a:gd name="T13" fmla="*/ 24 h 79"/>
                <a:gd name="T14" fmla="*/ 37 w 290"/>
                <a:gd name="T15" fmla="*/ 17 h 79"/>
                <a:gd name="T16" fmla="*/ 51 w 290"/>
                <a:gd name="T17" fmla="*/ 11 h 79"/>
                <a:gd name="T18" fmla="*/ 69 w 290"/>
                <a:gd name="T19" fmla="*/ 6 h 79"/>
                <a:gd name="T20" fmla="*/ 88 w 290"/>
                <a:gd name="T21" fmla="*/ 2 h 79"/>
                <a:gd name="T22" fmla="*/ 112 w 290"/>
                <a:gd name="T23" fmla="*/ 0 h 79"/>
                <a:gd name="T24" fmla="*/ 139 w 290"/>
                <a:gd name="T25" fmla="*/ 0 h 79"/>
                <a:gd name="T26" fmla="*/ 170 w 290"/>
                <a:gd name="T27" fmla="*/ 2 h 79"/>
                <a:gd name="T28" fmla="*/ 205 w 290"/>
                <a:gd name="T29" fmla="*/ 7 h 79"/>
                <a:gd name="T30" fmla="*/ 245 w 290"/>
                <a:gd name="T31" fmla="*/ 16 h 79"/>
                <a:gd name="T32" fmla="*/ 290 w 290"/>
                <a:gd name="T33" fmla="*/ 28 h 79"/>
                <a:gd name="T34" fmla="*/ 283 w 290"/>
                <a:gd name="T35" fmla="*/ 44 h 79"/>
                <a:gd name="T36" fmla="*/ 281 w 290"/>
                <a:gd name="T37" fmla="*/ 43 h 79"/>
                <a:gd name="T38" fmla="*/ 274 w 290"/>
                <a:gd name="T39" fmla="*/ 41 h 79"/>
                <a:gd name="T40" fmla="*/ 263 w 290"/>
                <a:gd name="T41" fmla="*/ 38 h 79"/>
                <a:gd name="T42" fmla="*/ 249 w 290"/>
                <a:gd name="T43" fmla="*/ 34 h 79"/>
                <a:gd name="T44" fmla="*/ 232 w 290"/>
                <a:gd name="T45" fmla="*/ 31 h 79"/>
                <a:gd name="T46" fmla="*/ 212 w 290"/>
                <a:gd name="T47" fmla="*/ 27 h 79"/>
                <a:gd name="T48" fmla="*/ 191 w 290"/>
                <a:gd name="T49" fmla="*/ 24 h 79"/>
                <a:gd name="T50" fmla="*/ 167 w 290"/>
                <a:gd name="T51" fmla="*/ 21 h 79"/>
                <a:gd name="T52" fmla="*/ 144 w 290"/>
                <a:gd name="T53" fmla="*/ 20 h 79"/>
                <a:gd name="T54" fmla="*/ 120 w 290"/>
                <a:gd name="T55" fmla="*/ 21 h 79"/>
                <a:gd name="T56" fmla="*/ 96 w 290"/>
                <a:gd name="T57" fmla="*/ 23 h 79"/>
                <a:gd name="T58" fmla="*/ 74 w 290"/>
                <a:gd name="T59" fmla="*/ 28 h 79"/>
                <a:gd name="T60" fmla="*/ 52 w 290"/>
                <a:gd name="T61" fmla="*/ 36 h 79"/>
                <a:gd name="T62" fmla="*/ 32 w 290"/>
                <a:gd name="T63" fmla="*/ 46 h 79"/>
                <a:gd name="T64" fmla="*/ 15 w 290"/>
                <a:gd name="T65" fmla="*/ 61 h 79"/>
                <a:gd name="T66" fmla="*/ 0 w 290"/>
                <a:gd name="T67" fmla="*/ 79 h 79"/>
                <a:gd name="T68" fmla="*/ 0 w 290"/>
                <a:gd name="T6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0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840 h 868"/>
                <a:gd name="T4" fmla="*/ 142 w 469"/>
                <a:gd name="T5" fmla="*/ 868 h 868"/>
                <a:gd name="T6" fmla="*/ 136 w 469"/>
                <a:gd name="T7" fmla="*/ 755 h 868"/>
                <a:gd name="T8" fmla="*/ 469 w 469"/>
                <a:gd name="T9" fmla="*/ 806 h 868"/>
                <a:gd name="T10" fmla="*/ 463 w 469"/>
                <a:gd name="T11" fmla="*/ 761 h 868"/>
                <a:gd name="T12" fmla="*/ 232 w 469"/>
                <a:gd name="T13" fmla="*/ 732 h 868"/>
                <a:gd name="T14" fmla="*/ 226 w 469"/>
                <a:gd name="T15" fmla="*/ 635 h 868"/>
                <a:gd name="T16" fmla="*/ 68 w 469"/>
                <a:gd name="T17" fmla="*/ 635 h 868"/>
                <a:gd name="T18" fmla="*/ 64 w 469"/>
                <a:gd name="T19" fmla="*/ 623 h 868"/>
                <a:gd name="T20" fmla="*/ 53 w 469"/>
                <a:gd name="T21" fmla="*/ 587 h 868"/>
                <a:gd name="T22" fmla="*/ 39 w 469"/>
                <a:gd name="T23" fmla="*/ 530 h 868"/>
                <a:gd name="T24" fmla="*/ 25 w 469"/>
                <a:gd name="T25" fmla="*/ 455 h 868"/>
                <a:gd name="T26" fmla="*/ 14 w 469"/>
                <a:gd name="T27" fmla="*/ 365 h 868"/>
                <a:gd name="T28" fmla="*/ 10 w 469"/>
                <a:gd name="T29" fmla="*/ 262 h 868"/>
                <a:gd name="T30" fmla="*/ 19 w 469"/>
                <a:gd name="T31" fmla="*/ 149 h 868"/>
                <a:gd name="T32" fmla="*/ 40 w 469"/>
                <a:gd name="T33" fmla="*/ 29 h 868"/>
                <a:gd name="T34" fmla="*/ 0 w 469"/>
                <a:gd name="T3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1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118 h 118"/>
                <a:gd name="T2" fmla="*/ 3 w 604"/>
                <a:gd name="T3" fmla="*/ 117 h 118"/>
                <a:gd name="T4" fmla="*/ 14 w 604"/>
                <a:gd name="T5" fmla="*/ 113 h 118"/>
                <a:gd name="T6" fmla="*/ 29 w 604"/>
                <a:gd name="T7" fmla="*/ 108 h 118"/>
                <a:gd name="T8" fmla="*/ 50 w 604"/>
                <a:gd name="T9" fmla="*/ 101 h 118"/>
                <a:gd name="T10" fmla="*/ 77 w 604"/>
                <a:gd name="T11" fmla="*/ 93 h 118"/>
                <a:gd name="T12" fmla="*/ 107 w 604"/>
                <a:gd name="T13" fmla="*/ 85 h 118"/>
                <a:gd name="T14" fmla="*/ 143 w 604"/>
                <a:gd name="T15" fmla="*/ 76 h 118"/>
                <a:gd name="T16" fmla="*/ 181 w 604"/>
                <a:gd name="T17" fmla="*/ 69 h 118"/>
                <a:gd name="T18" fmla="*/ 224 w 604"/>
                <a:gd name="T19" fmla="*/ 62 h 118"/>
                <a:gd name="T20" fmla="*/ 270 w 604"/>
                <a:gd name="T21" fmla="*/ 57 h 118"/>
                <a:gd name="T22" fmla="*/ 319 w 604"/>
                <a:gd name="T23" fmla="*/ 53 h 118"/>
                <a:gd name="T24" fmla="*/ 369 w 604"/>
                <a:gd name="T25" fmla="*/ 52 h 118"/>
                <a:gd name="T26" fmla="*/ 422 w 604"/>
                <a:gd name="T27" fmla="*/ 53 h 118"/>
                <a:gd name="T28" fmla="*/ 476 w 604"/>
                <a:gd name="T29" fmla="*/ 58 h 118"/>
                <a:gd name="T30" fmla="*/ 531 w 604"/>
                <a:gd name="T31" fmla="*/ 66 h 118"/>
                <a:gd name="T32" fmla="*/ 587 w 604"/>
                <a:gd name="T33" fmla="*/ 78 h 118"/>
                <a:gd name="T34" fmla="*/ 604 w 604"/>
                <a:gd name="T35" fmla="*/ 0 h 118"/>
                <a:gd name="T36" fmla="*/ 600 w 604"/>
                <a:gd name="T37" fmla="*/ 0 h 118"/>
                <a:gd name="T38" fmla="*/ 587 w 604"/>
                <a:gd name="T39" fmla="*/ 0 h 118"/>
                <a:gd name="T40" fmla="*/ 566 w 604"/>
                <a:gd name="T41" fmla="*/ 0 h 118"/>
                <a:gd name="T42" fmla="*/ 540 w 604"/>
                <a:gd name="T43" fmla="*/ 1 h 118"/>
                <a:gd name="T44" fmla="*/ 507 w 604"/>
                <a:gd name="T45" fmla="*/ 2 h 118"/>
                <a:gd name="T46" fmla="*/ 470 w 604"/>
                <a:gd name="T47" fmla="*/ 3 h 118"/>
                <a:gd name="T48" fmla="*/ 428 w 604"/>
                <a:gd name="T49" fmla="*/ 6 h 118"/>
                <a:gd name="T50" fmla="*/ 383 w 604"/>
                <a:gd name="T51" fmla="*/ 8 h 118"/>
                <a:gd name="T52" fmla="*/ 335 w 604"/>
                <a:gd name="T53" fmla="*/ 12 h 118"/>
                <a:gd name="T54" fmla="*/ 285 w 604"/>
                <a:gd name="T55" fmla="*/ 16 h 118"/>
                <a:gd name="T56" fmla="*/ 235 w 604"/>
                <a:gd name="T57" fmla="*/ 21 h 118"/>
                <a:gd name="T58" fmla="*/ 186 w 604"/>
                <a:gd name="T59" fmla="*/ 28 h 118"/>
                <a:gd name="T60" fmla="*/ 136 w 604"/>
                <a:gd name="T61" fmla="*/ 36 h 118"/>
                <a:gd name="T62" fmla="*/ 88 w 604"/>
                <a:gd name="T63" fmla="*/ 45 h 118"/>
                <a:gd name="T64" fmla="*/ 42 w 604"/>
                <a:gd name="T65" fmla="*/ 55 h 118"/>
                <a:gd name="T66" fmla="*/ 0 w 604"/>
                <a:gd name="T67" fmla="*/ 67 h 118"/>
                <a:gd name="T68" fmla="*/ 0 w 604"/>
                <a:gd name="T6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2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430 w 1017"/>
                <a:gd name="T1" fmla="*/ 326 h 337"/>
                <a:gd name="T2" fmla="*/ 432 w 1017"/>
                <a:gd name="T3" fmla="*/ 325 h 337"/>
                <a:gd name="T4" fmla="*/ 438 w 1017"/>
                <a:gd name="T5" fmla="*/ 323 h 337"/>
                <a:gd name="T6" fmla="*/ 447 w 1017"/>
                <a:gd name="T7" fmla="*/ 319 h 337"/>
                <a:gd name="T8" fmla="*/ 459 w 1017"/>
                <a:gd name="T9" fmla="*/ 314 h 337"/>
                <a:gd name="T10" fmla="*/ 474 w 1017"/>
                <a:gd name="T11" fmla="*/ 308 h 337"/>
                <a:gd name="T12" fmla="*/ 491 w 1017"/>
                <a:gd name="T13" fmla="*/ 301 h 337"/>
                <a:gd name="T14" fmla="*/ 509 w 1017"/>
                <a:gd name="T15" fmla="*/ 291 h 337"/>
                <a:gd name="T16" fmla="*/ 528 w 1017"/>
                <a:gd name="T17" fmla="*/ 282 h 337"/>
                <a:gd name="T18" fmla="*/ 549 w 1017"/>
                <a:gd name="T19" fmla="*/ 272 h 337"/>
                <a:gd name="T20" fmla="*/ 568 w 1017"/>
                <a:gd name="T21" fmla="*/ 260 h 337"/>
                <a:gd name="T22" fmla="*/ 587 w 1017"/>
                <a:gd name="T23" fmla="*/ 248 h 337"/>
                <a:gd name="T24" fmla="*/ 606 w 1017"/>
                <a:gd name="T25" fmla="*/ 235 h 337"/>
                <a:gd name="T26" fmla="*/ 623 w 1017"/>
                <a:gd name="T27" fmla="*/ 222 h 337"/>
                <a:gd name="T28" fmla="*/ 638 w 1017"/>
                <a:gd name="T29" fmla="*/ 208 h 337"/>
                <a:gd name="T30" fmla="*/ 651 w 1017"/>
                <a:gd name="T31" fmla="*/ 193 h 337"/>
                <a:gd name="T32" fmla="*/ 662 w 1017"/>
                <a:gd name="T33" fmla="*/ 179 h 337"/>
                <a:gd name="T34" fmla="*/ 0 w 1017"/>
                <a:gd name="T35" fmla="*/ 17 h 337"/>
                <a:gd name="T36" fmla="*/ 51 w 1017"/>
                <a:gd name="T37" fmla="*/ 0 h 337"/>
                <a:gd name="T38" fmla="*/ 1017 w 1017"/>
                <a:gd name="T39" fmla="*/ 237 h 337"/>
                <a:gd name="T40" fmla="*/ 977 w 1017"/>
                <a:gd name="T41" fmla="*/ 260 h 337"/>
                <a:gd name="T42" fmla="*/ 698 w 1017"/>
                <a:gd name="T43" fmla="*/ 188 h 337"/>
                <a:gd name="T44" fmla="*/ 697 w 1017"/>
                <a:gd name="T45" fmla="*/ 189 h 337"/>
                <a:gd name="T46" fmla="*/ 695 w 1017"/>
                <a:gd name="T47" fmla="*/ 192 h 337"/>
                <a:gd name="T48" fmla="*/ 691 w 1017"/>
                <a:gd name="T49" fmla="*/ 196 h 337"/>
                <a:gd name="T50" fmla="*/ 685 w 1017"/>
                <a:gd name="T51" fmla="*/ 202 h 337"/>
                <a:gd name="T52" fmla="*/ 678 w 1017"/>
                <a:gd name="T53" fmla="*/ 211 h 337"/>
                <a:gd name="T54" fmla="*/ 668 w 1017"/>
                <a:gd name="T55" fmla="*/ 219 h 337"/>
                <a:gd name="T56" fmla="*/ 657 w 1017"/>
                <a:gd name="T57" fmla="*/ 229 h 337"/>
                <a:gd name="T58" fmla="*/ 642 w 1017"/>
                <a:gd name="T59" fmla="*/ 239 h 337"/>
                <a:gd name="T60" fmla="*/ 626 w 1017"/>
                <a:gd name="T61" fmla="*/ 250 h 337"/>
                <a:gd name="T62" fmla="*/ 609 w 1017"/>
                <a:gd name="T63" fmla="*/ 263 h 337"/>
                <a:gd name="T64" fmla="*/ 587 w 1017"/>
                <a:gd name="T65" fmla="*/ 275 h 337"/>
                <a:gd name="T66" fmla="*/ 565 w 1017"/>
                <a:gd name="T67" fmla="*/ 287 h 337"/>
                <a:gd name="T68" fmla="*/ 540 w 1017"/>
                <a:gd name="T69" fmla="*/ 301 h 337"/>
                <a:gd name="T70" fmla="*/ 511 w 1017"/>
                <a:gd name="T71" fmla="*/ 313 h 337"/>
                <a:gd name="T72" fmla="*/ 480 w 1017"/>
                <a:gd name="T73" fmla="*/ 325 h 337"/>
                <a:gd name="T74" fmla="*/ 447 w 1017"/>
                <a:gd name="T75" fmla="*/ 337 h 337"/>
                <a:gd name="T76" fmla="*/ 430 w 1017"/>
                <a:gd name="T77" fmla="*/ 3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3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013 w 1036"/>
                <a:gd name="T3" fmla="*/ 303 h 303"/>
                <a:gd name="T4" fmla="*/ 1036 w 1036"/>
                <a:gd name="T5" fmla="*/ 303 h 303"/>
                <a:gd name="T6" fmla="*/ 31 w 1036"/>
                <a:gd name="T7" fmla="*/ 0 h 303"/>
                <a:gd name="T8" fmla="*/ 0 w 103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4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1 h 270"/>
                <a:gd name="T2" fmla="*/ 1001 w 1023"/>
                <a:gd name="T3" fmla="*/ 270 h 270"/>
                <a:gd name="T4" fmla="*/ 1023 w 1023"/>
                <a:gd name="T5" fmla="*/ 269 h 270"/>
                <a:gd name="T6" fmla="*/ 31 w 1023"/>
                <a:gd name="T7" fmla="*/ 0 h 270"/>
                <a:gd name="T8" fmla="*/ 0 w 1023"/>
                <a:gd name="T9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865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009 w 1028"/>
                <a:gd name="T3" fmla="*/ 299 h 299"/>
                <a:gd name="T4" fmla="*/ 1028 w 1028"/>
                <a:gd name="T5" fmla="*/ 292 h 299"/>
                <a:gd name="T6" fmla="*/ 30 w 1028"/>
                <a:gd name="T7" fmla="*/ 0 h 299"/>
                <a:gd name="T8" fmla="*/ 0 w 1028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12866" name="AutoShape 546"/>
          <p:cNvSpPr>
            <a:spLocks noChangeAspect="1" noChangeArrowheads="1" noTextEdit="1"/>
          </p:cNvSpPr>
          <p:nvPr/>
        </p:nvSpPr>
        <p:spPr bwMode="auto">
          <a:xfrm>
            <a:off x="7018338" y="3140075"/>
            <a:ext cx="260350" cy="268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67" name="Freeform 547"/>
          <p:cNvSpPr>
            <a:spLocks/>
          </p:cNvSpPr>
          <p:nvPr/>
        </p:nvSpPr>
        <p:spPr bwMode="auto">
          <a:xfrm>
            <a:off x="7019926" y="3140075"/>
            <a:ext cx="258763" cy="2682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8" name="Freeform 548"/>
          <p:cNvSpPr>
            <a:spLocks/>
          </p:cNvSpPr>
          <p:nvPr/>
        </p:nvSpPr>
        <p:spPr bwMode="auto">
          <a:xfrm>
            <a:off x="7051676" y="3309939"/>
            <a:ext cx="150813" cy="46037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69" name="Freeform 549"/>
          <p:cNvSpPr>
            <a:spLocks/>
          </p:cNvSpPr>
          <p:nvPr/>
        </p:nvSpPr>
        <p:spPr bwMode="auto">
          <a:xfrm>
            <a:off x="7026276" y="3330575"/>
            <a:ext cx="176213" cy="71438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0" name="AutoShape 550"/>
          <p:cNvSpPr>
            <a:spLocks noChangeAspect="1" noChangeArrowheads="1" noTextEdit="1"/>
          </p:cNvSpPr>
          <p:nvPr/>
        </p:nvSpPr>
        <p:spPr bwMode="auto">
          <a:xfrm>
            <a:off x="6973888" y="3044825"/>
            <a:ext cx="284162" cy="319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71" name="Freeform 551"/>
          <p:cNvSpPr>
            <a:spLocks/>
          </p:cNvSpPr>
          <p:nvPr/>
        </p:nvSpPr>
        <p:spPr bwMode="auto">
          <a:xfrm>
            <a:off x="7032626" y="3065464"/>
            <a:ext cx="41275" cy="52387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2" name="Freeform 552"/>
          <p:cNvSpPr>
            <a:spLocks/>
          </p:cNvSpPr>
          <p:nvPr/>
        </p:nvSpPr>
        <p:spPr bwMode="auto">
          <a:xfrm>
            <a:off x="7100888" y="3063875"/>
            <a:ext cx="25400" cy="39688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3" name="Freeform 553"/>
          <p:cNvSpPr>
            <a:spLocks/>
          </p:cNvSpPr>
          <p:nvPr/>
        </p:nvSpPr>
        <p:spPr bwMode="auto">
          <a:xfrm>
            <a:off x="7007226" y="3054351"/>
            <a:ext cx="66675" cy="8572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4" name="Freeform 554"/>
          <p:cNvSpPr>
            <a:spLocks/>
          </p:cNvSpPr>
          <p:nvPr/>
        </p:nvSpPr>
        <p:spPr bwMode="auto">
          <a:xfrm>
            <a:off x="7097713" y="3051175"/>
            <a:ext cx="57150" cy="57150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5" name="Freeform 555"/>
          <p:cNvSpPr>
            <a:spLocks/>
          </p:cNvSpPr>
          <p:nvPr/>
        </p:nvSpPr>
        <p:spPr bwMode="auto">
          <a:xfrm>
            <a:off x="6985001" y="3078164"/>
            <a:ext cx="22225" cy="52387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6" name="Freeform 556"/>
          <p:cNvSpPr>
            <a:spLocks/>
          </p:cNvSpPr>
          <p:nvPr/>
        </p:nvSpPr>
        <p:spPr bwMode="auto">
          <a:xfrm>
            <a:off x="7143751" y="3048000"/>
            <a:ext cx="49213" cy="6985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7" name="Freeform 557"/>
          <p:cNvSpPr>
            <a:spLocks/>
          </p:cNvSpPr>
          <p:nvPr/>
        </p:nvSpPr>
        <p:spPr bwMode="auto">
          <a:xfrm>
            <a:off x="7091364" y="3128963"/>
            <a:ext cx="15875" cy="42862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8" name="Freeform 558"/>
          <p:cNvSpPr>
            <a:spLocks/>
          </p:cNvSpPr>
          <p:nvPr/>
        </p:nvSpPr>
        <p:spPr bwMode="auto">
          <a:xfrm>
            <a:off x="7083426" y="3106739"/>
            <a:ext cx="9525" cy="20637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79" name="Freeform 559"/>
          <p:cNvSpPr>
            <a:spLocks/>
          </p:cNvSpPr>
          <p:nvPr/>
        </p:nvSpPr>
        <p:spPr bwMode="auto">
          <a:xfrm>
            <a:off x="7077075" y="3092451"/>
            <a:ext cx="6350" cy="11113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0" name="Freeform 560"/>
          <p:cNvSpPr>
            <a:spLocks/>
          </p:cNvSpPr>
          <p:nvPr/>
        </p:nvSpPr>
        <p:spPr bwMode="auto">
          <a:xfrm>
            <a:off x="7069138" y="3081339"/>
            <a:ext cx="11112" cy="7937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1" name="Freeform 561"/>
          <p:cNvSpPr>
            <a:spLocks/>
          </p:cNvSpPr>
          <p:nvPr/>
        </p:nvSpPr>
        <p:spPr bwMode="auto">
          <a:xfrm>
            <a:off x="7021514" y="3068639"/>
            <a:ext cx="41275" cy="52387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2" name="Freeform 562"/>
          <p:cNvSpPr>
            <a:spLocks/>
          </p:cNvSpPr>
          <p:nvPr/>
        </p:nvSpPr>
        <p:spPr bwMode="auto">
          <a:xfrm>
            <a:off x="7089775" y="3067051"/>
            <a:ext cx="25400" cy="41275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3" name="Freeform 563"/>
          <p:cNvSpPr>
            <a:spLocks/>
          </p:cNvSpPr>
          <p:nvPr/>
        </p:nvSpPr>
        <p:spPr bwMode="auto">
          <a:xfrm>
            <a:off x="6997700" y="3059114"/>
            <a:ext cx="63500" cy="84137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4" name="Freeform 564"/>
          <p:cNvSpPr>
            <a:spLocks/>
          </p:cNvSpPr>
          <p:nvPr/>
        </p:nvSpPr>
        <p:spPr bwMode="auto">
          <a:xfrm>
            <a:off x="7086600" y="3054350"/>
            <a:ext cx="57150" cy="58738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5" name="Freeform 565"/>
          <p:cNvSpPr>
            <a:spLocks/>
          </p:cNvSpPr>
          <p:nvPr/>
        </p:nvSpPr>
        <p:spPr bwMode="auto">
          <a:xfrm>
            <a:off x="6975476" y="3086101"/>
            <a:ext cx="23813" cy="53975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6" name="Freeform 566"/>
          <p:cNvSpPr>
            <a:spLocks/>
          </p:cNvSpPr>
          <p:nvPr/>
        </p:nvSpPr>
        <p:spPr bwMode="auto">
          <a:xfrm>
            <a:off x="7132638" y="3051175"/>
            <a:ext cx="50800" cy="69850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7" name="Freeform 567"/>
          <p:cNvSpPr>
            <a:spLocks/>
          </p:cNvSpPr>
          <p:nvPr/>
        </p:nvSpPr>
        <p:spPr bwMode="auto">
          <a:xfrm>
            <a:off x="7085013" y="3157538"/>
            <a:ext cx="190500" cy="120650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8" name="Freeform 568"/>
          <p:cNvSpPr>
            <a:spLocks/>
          </p:cNvSpPr>
          <p:nvPr/>
        </p:nvSpPr>
        <p:spPr bwMode="auto">
          <a:xfrm>
            <a:off x="7100888" y="3160714"/>
            <a:ext cx="146050" cy="47625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89" name="Freeform 569"/>
          <p:cNvSpPr>
            <a:spLocks/>
          </p:cNvSpPr>
          <p:nvPr/>
        </p:nvSpPr>
        <p:spPr bwMode="auto">
          <a:xfrm>
            <a:off x="7065964" y="3302000"/>
            <a:ext cx="192087" cy="44450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0" name="Freeform 570"/>
          <p:cNvSpPr>
            <a:spLocks/>
          </p:cNvSpPr>
          <p:nvPr/>
        </p:nvSpPr>
        <p:spPr bwMode="auto">
          <a:xfrm>
            <a:off x="7048501" y="3314700"/>
            <a:ext cx="193675" cy="44450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1" name="Freeform 571"/>
          <p:cNvSpPr>
            <a:spLocks/>
          </p:cNvSpPr>
          <p:nvPr/>
        </p:nvSpPr>
        <p:spPr bwMode="auto">
          <a:xfrm>
            <a:off x="7078664" y="3355976"/>
            <a:ext cx="28575" cy="9525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2" name="Freeform 572"/>
          <p:cNvSpPr>
            <a:spLocks/>
          </p:cNvSpPr>
          <p:nvPr/>
        </p:nvSpPr>
        <p:spPr bwMode="auto">
          <a:xfrm>
            <a:off x="7083425" y="3282951"/>
            <a:ext cx="26988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3" name="Freeform 573"/>
          <p:cNvSpPr>
            <a:spLocks/>
          </p:cNvSpPr>
          <p:nvPr/>
        </p:nvSpPr>
        <p:spPr bwMode="auto">
          <a:xfrm>
            <a:off x="7231064" y="3309939"/>
            <a:ext cx="26987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4" name="Freeform 574"/>
          <p:cNvSpPr>
            <a:spLocks/>
          </p:cNvSpPr>
          <p:nvPr/>
        </p:nvSpPr>
        <p:spPr bwMode="auto">
          <a:xfrm>
            <a:off x="7112001" y="3286125"/>
            <a:ext cx="111125" cy="26988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5" name="Freeform 575"/>
          <p:cNvSpPr>
            <a:spLocks/>
          </p:cNvSpPr>
          <p:nvPr/>
        </p:nvSpPr>
        <p:spPr bwMode="auto">
          <a:xfrm>
            <a:off x="7112001" y="3298826"/>
            <a:ext cx="106363" cy="23813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6" name="Freeform 576"/>
          <p:cNvSpPr>
            <a:spLocks/>
          </p:cNvSpPr>
          <p:nvPr/>
        </p:nvSpPr>
        <p:spPr bwMode="auto">
          <a:xfrm>
            <a:off x="7112001" y="3281363"/>
            <a:ext cx="106363" cy="23812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7" name="AutoShape 577"/>
          <p:cNvSpPr>
            <a:spLocks noChangeAspect="1" noChangeArrowheads="1" noTextEdit="1"/>
          </p:cNvSpPr>
          <p:nvPr/>
        </p:nvSpPr>
        <p:spPr bwMode="auto">
          <a:xfrm>
            <a:off x="7718426" y="1831975"/>
            <a:ext cx="295275" cy="293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898" name="Freeform 578"/>
          <p:cNvSpPr>
            <a:spLocks/>
          </p:cNvSpPr>
          <p:nvPr/>
        </p:nvSpPr>
        <p:spPr bwMode="auto">
          <a:xfrm>
            <a:off x="7720014" y="1831975"/>
            <a:ext cx="293687" cy="293688"/>
          </a:xfrm>
          <a:custGeom>
            <a:avLst/>
            <a:gdLst>
              <a:gd name="T0" fmla="*/ 653 w 1894"/>
              <a:gd name="T1" fmla="*/ 0 h 1904"/>
              <a:gd name="T2" fmla="*/ 668 w 1894"/>
              <a:gd name="T3" fmla="*/ 0 h 1904"/>
              <a:gd name="T4" fmla="*/ 699 w 1894"/>
              <a:gd name="T5" fmla="*/ 1 h 1904"/>
              <a:gd name="T6" fmla="*/ 742 w 1894"/>
              <a:gd name="T7" fmla="*/ 3 h 1904"/>
              <a:gd name="T8" fmla="*/ 799 w 1894"/>
              <a:gd name="T9" fmla="*/ 6 h 1904"/>
              <a:gd name="T10" fmla="*/ 865 w 1894"/>
              <a:gd name="T11" fmla="*/ 10 h 1904"/>
              <a:gd name="T12" fmla="*/ 941 w 1894"/>
              <a:gd name="T13" fmla="*/ 17 h 1904"/>
              <a:gd name="T14" fmla="*/ 1025 w 1894"/>
              <a:gd name="T15" fmla="*/ 26 h 1904"/>
              <a:gd name="T16" fmla="*/ 1116 w 1894"/>
              <a:gd name="T17" fmla="*/ 38 h 1904"/>
              <a:gd name="T18" fmla="*/ 1213 w 1894"/>
              <a:gd name="T19" fmla="*/ 55 h 1904"/>
              <a:gd name="T20" fmla="*/ 1315 w 1894"/>
              <a:gd name="T21" fmla="*/ 73 h 1904"/>
              <a:gd name="T22" fmla="*/ 1418 w 1894"/>
              <a:gd name="T23" fmla="*/ 97 h 1904"/>
              <a:gd name="T24" fmla="*/ 1525 w 1894"/>
              <a:gd name="T25" fmla="*/ 125 h 1904"/>
              <a:gd name="T26" fmla="*/ 1632 w 1894"/>
              <a:gd name="T27" fmla="*/ 159 h 1904"/>
              <a:gd name="T28" fmla="*/ 1739 w 1894"/>
              <a:gd name="T29" fmla="*/ 197 h 1904"/>
              <a:gd name="T30" fmla="*/ 1843 w 1894"/>
              <a:gd name="T31" fmla="*/ 241 h 1904"/>
              <a:gd name="T32" fmla="*/ 1729 w 1894"/>
              <a:gd name="T33" fmla="*/ 1139 h 1904"/>
              <a:gd name="T34" fmla="*/ 1742 w 1894"/>
              <a:gd name="T35" fmla="*/ 1146 h 1904"/>
              <a:gd name="T36" fmla="*/ 1768 w 1894"/>
              <a:gd name="T37" fmla="*/ 1173 h 1904"/>
              <a:gd name="T38" fmla="*/ 1781 w 1894"/>
              <a:gd name="T39" fmla="*/ 1234 h 1904"/>
              <a:gd name="T40" fmla="*/ 1760 w 1894"/>
              <a:gd name="T41" fmla="*/ 1341 h 1904"/>
              <a:gd name="T42" fmla="*/ 1432 w 1894"/>
              <a:gd name="T43" fmla="*/ 1765 h 1904"/>
              <a:gd name="T44" fmla="*/ 1322 w 1894"/>
              <a:gd name="T45" fmla="*/ 1904 h 1904"/>
              <a:gd name="T46" fmla="*/ 1304 w 1894"/>
              <a:gd name="T47" fmla="*/ 1902 h 1904"/>
              <a:gd name="T48" fmla="*/ 1270 w 1894"/>
              <a:gd name="T49" fmla="*/ 1897 h 1904"/>
              <a:gd name="T50" fmla="*/ 1223 w 1894"/>
              <a:gd name="T51" fmla="*/ 1891 h 1904"/>
              <a:gd name="T52" fmla="*/ 1162 w 1894"/>
              <a:gd name="T53" fmla="*/ 1881 h 1904"/>
              <a:gd name="T54" fmla="*/ 1091 w 1894"/>
              <a:gd name="T55" fmla="*/ 1869 h 1904"/>
              <a:gd name="T56" fmla="*/ 1008 w 1894"/>
              <a:gd name="T57" fmla="*/ 1854 h 1904"/>
              <a:gd name="T58" fmla="*/ 918 w 1894"/>
              <a:gd name="T59" fmla="*/ 1835 h 1904"/>
              <a:gd name="T60" fmla="*/ 820 w 1894"/>
              <a:gd name="T61" fmla="*/ 1813 h 1904"/>
              <a:gd name="T62" fmla="*/ 717 w 1894"/>
              <a:gd name="T63" fmla="*/ 1786 h 1904"/>
              <a:gd name="T64" fmla="*/ 610 w 1894"/>
              <a:gd name="T65" fmla="*/ 1755 h 1904"/>
              <a:gd name="T66" fmla="*/ 501 w 1894"/>
              <a:gd name="T67" fmla="*/ 1720 h 1904"/>
              <a:gd name="T68" fmla="*/ 390 w 1894"/>
              <a:gd name="T69" fmla="*/ 1681 h 1904"/>
              <a:gd name="T70" fmla="*/ 280 w 1894"/>
              <a:gd name="T71" fmla="*/ 1636 h 1904"/>
              <a:gd name="T72" fmla="*/ 172 w 1894"/>
              <a:gd name="T73" fmla="*/ 1585 h 1904"/>
              <a:gd name="T74" fmla="*/ 67 w 1894"/>
              <a:gd name="T75" fmla="*/ 1530 h 1904"/>
              <a:gd name="T76" fmla="*/ 16 w 1894"/>
              <a:gd name="T77" fmla="*/ 1495 h 1904"/>
              <a:gd name="T78" fmla="*/ 8 w 1894"/>
              <a:gd name="T79" fmla="*/ 1457 h 1904"/>
              <a:gd name="T80" fmla="*/ 0 w 1894"/>
              <a:gd name="T81" fmla="*/ 1401 h 1904"/>
              <a:gd name="T82" fmla="*/ 4 w 1894"/>
              <a:gd name="T83" fmla="*/ 1343 h 1904"/>
              <a:gd name="T84" fmla="*/ 388 w 1894"/>
              <a:gd name="T85" fmla="*/ 965 h 1904"/>
              <a:gd name="T86" fmla="*/ 386 w 1894"/>
              <a:gd name="T87" fmla="*/ 952 h 1904"/>
              <a:gd name="T88" fmla="*/ 390 w 1894"/>
              <a:gd name="T89" fmla="*/ 917 h 1904"/>
              <a:gd name="T90" fmla="*/ 412 w 1894"/>
              <a:gd name="T91" fmla="*/ 868 h 1904"/>
              <a:gd name="T92" fmla="*/ 468 w 1894"/>
              <a:gd name="T93" fmla="*/ 814 h 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899" name="Freeform 579"/>
          <p:cNvSpPr>
            <a:spLocks/>
          </p:cNvSpPr>
          <p:nvPr/>
        </p:nvSpPr>
        <p:spPr bwMode="auto">
          <a:xfrm>
            <a:off x="7756525" y="2019301"/>
            <a:ext cx="171450" cy="49213"/>
          </a:xfrm>
          <a:custGeom>
            <a:avLst/>
            <a:gdLst>
              <a:gd name="T0" fmla="*/ 40 w 1106"/>
              <a:gd name="T1" fmla="*/ 0 h 331"/>
              <a:gd name="T2" fmla="*/ 1106 w 1106"/>
              <a:gd name="T3" fmla="*/ 277 h 331"/>
              <a:gd name="T4" fmla="*/ 1071 w 1106"/>
              <a:gd name="T5" fmla="*/ 331 h 331"/>
              <a:gd name="T6" fmla="*/ 0 w 1106"/>
              <a:gd name="T7" fmla="*/ 36 h 331"/>
              <a:gd name="T8" fmla="*/ 40 w 1106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0" name="Freeform 580"/>
          <p:cNvSpPr>
            <a:spLocks/>
          </p:cNvSpPr>
          <p:nvPr/>
        </p:nvSpPr>
        <p:spPr bwMode="auto">
          <a:xfrm>
            <a:off x="7727951" y="2041525"/>
            <a:ext cx="200025" cy="76200"/>
          </a:xfrm>
          <a:custGeom>
            <a:avLst/>
            <a:gdLst>
              <a:gd name="T0" fmla="*/ 1282 w 1285"/>
              <a:gd name="T1" fmla="*/ 391 h 505"/>
              <a:gd name="T2" fmla="*/ 1264 w 1285"/>
              <a:gd name="T3" fmla="*/ 389 h 505"/>
              <a:gd name="T4" fmla="*/ 1232 w 1285"/>
              <a:gd name="T5" fmla="*/ 385 h 505"/>
              <a:gd name="T6" fmla="*/ 1183 w 1285"/>
              <a:gd name="T7" fmla="*/ 378 h 505"/>
              <a:gd name="T8" fmla="*/ 1124 w 1285"/>
              <a:gd name="T9" fmla="*/ 369 h 505"/>
              <a:gd name="T10" fmla="*/ 1052 w 1285"/>
              <a:gd name="T11" fmla="*/ 355 h 505"/>
              <a:gd name="T12" fmla="*/ 971 w 1285"/>
              <a:gd name="T13" fmla="*/ 340 h 505"/>
              <a:gd name="T14" fmla="*/ 881 w 1285"/>
              <a:gd name="T15" fmla="*/ 322 h 505"/>
              <a:gd name="T16" fmla="*/ 785 w 1285"/>
              <a:gd name="T17" fmla="*/ 299 h 505"/>
              <a:gd name="T18" fmla="*/ 684 w 1285"/>
              <a:gd name="T19" fmla="*/ 273 h 505"/>
              <a:gd name="T20" fmla="*/ 579 w 1285"/>
              <a:gd name="T21" fmla="*/ 244 h 505"/>
              <a:gd name="T22" fmla="*/ 472 w 1285"/>
              <a:gd name="T23" fmla="*/ 209 h 505"/>
              <a:gd name="T24" fmla="*/ 364 w 1285"/>
              <a:gd name="T25" fmla="*/ 171 h 505"/>
              <a:gd name="T26" fmla="*/ 259 w 1285"/>
              <a:gd name="T27" fmla="*/ 128 h 505"/>
              <a:gd name="T28" fmla="*/ 155 w 1285"/>
              <a:gd name="T29" fmla="*/ 81 h 505"/>
              <a:gd name="T30" fmla="*/ 55 w 1285"/>
              <a:gd name="T31" fmla="*/ 28 h 505"/>
              <a:gd name="T32" fmla="*/ 6 w 1285"/>
              <a:gd name="T33" fmla="*/ 4 h 505"/>
              <a:gd name="T34" fmla="*/ 2 w 1285"/>
              <a:gd name="T35" fmla="*/ 32 h 505"/>
              <a:gd name="T36" fmla="*/ 0 w 1285"/>
              <a:gd name="T37" fmla="*/ 76 h 505"/>
              <a:gd name="T38" fmla="*/ 8 w 1285"/>
              <a:gd name="T39" fmla="*/ 120 h 505"/>
              <a:gd name="T40" fmla="*/ 19 w 1285"/>
              <a:gd name="T41" fmla="*/ 139 h 505"/>
              <a:gd name="T42" fmla="*/ 28 w 1285"/>
              <a:gd name="T43" fmla="*/ 144 h 505"/>
              <a:gd name="T44" fmla="*/ 47 w 1285"/>
              <a:gd name="T45" fmla="*/ 155 h 505"/>
              <a:gd name="T46" fmla="*/ 75 w 1285"/>
              <a:gd name="T47" fmla="*/ 170 h 505"/>
              <a:gd name="T48" fmla="*/ 112 w 1285"/>
              <a:gd name="T49" fmla="*/ 190 h 505"/>
              <a:gd name="T50" fmla="*/ 159 w 1285"/>
              <a:gd name="T51" fmla="*/ 212 h 505"/>
              <a:gd name="T52" fmla="*/ 215 w 1285"/>
              <a:gd name="T53" fmla="*/ 238 h 505"/>
              <a:gd name="T54" fmla="*/ 281 w 1285"/>
              <a:gd name="T55" fmla="*/ 267 h 505"/>
              <a:gd name="T56" fmla="*/ 358 w 1285"/>
              <a:gd name="T57" fmla="*/ 296 h 505"/>
              <a:gd name="T58" fmla="*/ 443 w 1285"/>
              <a:gd name="T59" fmla="*/ 326 h 505"/>
              <a:gd name="T60" fmla="*/ 540 w 1285"/>
              <a:gd name="T61" fmla="*/ 357 h 505"/>
              <a:gd name="T62" fmla="*/ 647 w 1285"/>
              <a:gd name="T63" fmla="*/ 387 h 505"/>
              <a:gd name="T64" fmla="*/ 764 w 1285"/>
              <a:gd name="T65" fmla="*/ 416 h 505"/>
              <a:gd name="T66" fmla="*/ 890 w 1285"/>
              <a:gd name="T67" fmla="*/ 444 h 505"/>
              <a:gd name="T68" fmla="*/ 1028 w 1285"/>
              <a:gd name="T69" fmla="*/ 472 h 505"/>
              <a:gd name="T70" fmla="*/ 1177 w 1285"/>
              <a:gd name="T71" fmla="*/ 494 h 505"/>
              <a:gd name="T72" fmla="*/ 1256 w 1285"/>
              <a:gd name="T73" fmla="*/ 503 h 505"/>
              <a:gd name="T74" fmla="*/ 1265 w 1285"/>
              <a:gd name="T75" fmla="*/ 487 h 505"/>
              <a:gd name="T76" fmla="*/ 1278 w 1285"/>
              <a:gd name="T77" fmla="*/ 456 h 505"/>
              <a:gd name="T78" fmla="*/ 1285 w 1285"/>
              <a:gd name="T79" fmla="*/ 41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1" name="AutoShape 581"/>
          <p:cNvSpPr>
            <a:spLocks noChangeAspect="1" noChangeArrowheads="1" noTextEdit="1"/>
          </p:cNvSpPr>
          <p:nvPr/>
        </p:nvSpPr>
        <p:spPr bwMode="auto">
          <a:xfrm>
            <a:off x="7667626" y="1728788"/>
            <a:ext cx="322263" cy="349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02" name="Freeform 582"/>
          <p:cNvSpPr>
            <a:spLocks/>
          </p:cNvSpPr>
          <p:nvPr/>
        </p:nvSpPr>
        <p:spPr bwMode="auto">
          <a:xfrm>
            <a:off x="7734300" y="1751013"/>
            <a:ext cx="46038" cy="57150"/>
          </a:xfrm>
          <a:custGeom>
            <a:avLst/>
            <a:gdLst>
              <a:gd name="T0" fmla="*/ 63 w 179"/>
              <a:gd name="T1" fmla="*/ 28 h 216"/>
              <a:gd name="T2" fmla="*/ 49 w 179"/>
              <a:gd name="T3" fmla="*/ 37 h 216"/>
              <a:gd name="T4" fmla="*/ 38 w 179"/>
              <a:gd name="T5" fmla="*/ 47 h 216"/>
              <a:gd name="T6" fmla="*/ 27 w 179"/>
              <a:gd name="T7" fmla="*/ 59 h 216"/>
              <a:gd name="T8" fmla="*/ 18 w 179"/>
              <a:gd name="T9" fmla="*/ 72 h 216"/>
              <a:gd name="T10" fmla="*/ 10 w 179"/>
              <a:gd name="T11" fmla="*/ 86 h 216"/>
              <a:gd name="T12" fmla="*/ 5 w 179"/>
              <a:gd name="T13" fmla="*/ 101 h 216"/>
              <a:gd name="T14" fmla="*/ 2 w 179"/>
              <a:gd name="T15" fmla="*/ 117 h 216"/>
              <a:gd name="T16" fmla="*/ 0 w 179"/>
              <a:gd name="T17" fmla="*/ 133 h 216"/>
              <a:gd name="T18" fmla="*/ 2 w 179"/>
              <a:gd name="T19" fmla="*/ 155 h 216"/>
              <a:gd name="T20" fmla="*/ 10 w 179"/>
              <a:gd name="T21" fmla="*/ 173 h 216"/>
              <a:gd name="T22" fmla="*/ 23 w 179"/>
              <a:gd name="T23" fmla="*/ 190 h 216"/>
              <a:gd name="T24" fmla="*/ 40 w 179"/>
              <a:gd name="T25" fmla="*/ 201 h 216"/>
              <a:gd name="T26" fmla="*/ 59 w 179"/>
              <a:gd name="T27" fmla="*/ 211 h 216"/>
              <a:gd name="T28" fmla="*/ 79 w 179"/>
              <a:gd name="T29" fmla="*/ 215 h 216"/>
              <a:gd name="T30" fmla="*/ 100 w 179"/>
              <a:gd name="T31" fmla="*/ 216 h 216"/>
              <a:gd name="T32" fmla="*/ 120 w 179"/>
              <a:gd name="T33" fmla="*/ 213 h 216"/>
              <a:gd name="T34" fmla="*/ 124 w 179"/>
              <a:gd name="T35" fmla="*/ 213 h 216"/>
              <a:gd name="T36" fmla="*/ 128 w 179"/>
              <a:gd name="T37" fmla="*/ 211 h 216"/>
              <a:gd name="T38" fmla="*/ 131 w 179"/>
              <a:gd name="T39" fmla="*/ 208 h 216"/>
              <a:gd name="T40" fmla="*/ 132 w 179"/>
              <a:gd name="T41" fmla="*/ 203 h 216"/>
              <a:gd name="T42" fmla="*/ 130 w 179"/>
              <a:gd name="T43" fmla="*/ 198 h 216"/>
              <a:gd name="T44" fmla="*/ 126 w 179"/>
              <a:gd name="T45" fmla="*/ 194 h 216"/>
              <a:gd name="T46" fmla="*/ 121 w 179"/>
              <a:gd name="T47" fmla="*/ 190 h 216"/>
              <a:gd name="T48" fmla="*/ 116 w 179"/>
              <a:gd name="T49" fmla="*/ 187 h 216"/>
              <a:gd name="T50" fmla="*/ 105 w 179"/>
              <a:gd name="T51" fmla="*/ 184 h 216"/>
              <a:gd name="T52" fmla="*/ 95 w 179"/>
              <a:gd name="T53" fmla="*/ 182 h 216"/>
              <a:gd name="T54" fmla="*/ 84 w 179"/>
              <a:gd name="T55" fmla="*/ 180 h 216"/>
              <a:gd name="T56" fmla="*/ 75 w 179"/>
              <a:gd name="T57" fmla="*/ 178 h 216"/>
              <a:gd name="T58" fmla="*/ 65 w 179"/>
              <a:gd name="T59" fmla="*/ 175 h 216"/>
              <a:gd name="T60" fmla="*/ 56 w 179"/>
              <a:gd name="T61" fmla="*/ 170 h 216"/>
              <a:gd name="T62" fmla="*/ 47 w 179"/>
              <a:gd name="T63" fmla="*/ 165 h 216"/>
              <a:gd name="T64" fmla="*/ 39 w 179"/>
              <a:gd name="T65" fmla="*/ 156 h 216"/>
              <a:gd name="T66" fmla="*/ 36 w 179"/>
              <a:gd name="T67" fmla="*/ 120 h 216"/>
              <a:gd name="T68" fmla="*/ 44 w 179"/>
              <a:gd name="T69" fmla="*/ 90 h 216"/>
              <a:gd name="T70" fmla="*/ 61 w 179"/>
              <a:gd name="T71" fmla="*/ 67 h 216"/>
              <a:gd name="T72" fmla="*/ 84 w 179"/>
              <a:gd name="T73" fmla="*/ 47 h 216"/>
              <a:gd name="T74" fmla="*/ 109 w 179"/>
              <a:gd name="T75" fmla="*/ 32 h 216"/>
              <a:gd name="T76" fmla="*/ 136 w 179"/>
              <a:gd name="T77" fmla="*/ 21 h 216"/>
              <a:gd name="T78" fmla="*/ 160 w 179"/>
              <a:gd name="T79" fmla="*/ 12 h 216"/>
              <a:gd name="T80" fmla="*/ 179 w 179"/>
              <a:gd name="T81" fmla="*/ 5 h 216"/>
              <a:gd name="T82" fmla="*/ 167 w 179"/>
              <a:gd name="T83" fmla="*/ 1 h 216"/>
              <a:gd name="T84" fmla="*/ 154 w 179"/>
              <a:gd name="T85" fmla="*/ 0 h 216"/>
              <a:gd name="T86" fmla="*/ 140 w 179"/>
              <a:gd name="T87" fmla="*/ 2 h 216"/>
              <a:gd name="T88" fmla="*/ 124 w 179"/>
              <a:gd name="T89" fmla="*/ 5 h 216"/>
              <a:gd name="T90" fmla="*/ 108 w 179"/>
              <a:gd name="T91" fmla="*/ 10 h 216"/>
              <a:gd name="T92" fmla="*/ 92 w 179"/>
              <a:gd name="T93" fmla="*/ 15 h 216"/>
              <a:gd name="T94" fmla="*/ 77 w 179"/>
              <a:gd name="T95" fmla="*/ 22 h 216"/>
              <a:gd name="T96" fmla="*/ 63 w 179"/>
              <a:gd name="T97" fmla="*/ 2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3" name="Freeform 583"/>
          <p:cNvSpPr>
            <a:spLocks/>
          </p:cNvSpPr>
          <p:nvPr/>
        </p:nvSpPr>
        <p:spPr bwMode="auto">
          <a:xfrm>
            <a:off x="7812089" y="1749425"/>
            <a:ext cx="28575" cy="44450"/>
          </a:xfrm>
          <a:custGeom>
            <a:avLst/>
            <a:gdLst>
              <a:gd name="T0" fmla="*/ 96 w 114"/>
              <a:gd name="T1" fmla="*/ 55 h 168"/>
              <a:gd name="T2" fmla="*/ 101 w 114"/>
              <a:gd name="T3" fmla="*/ 72 h 168"/>
              <a:gd name="T4" fmla="*/ 100 w 114"/>
              <a:gd name="T5" fmla="*/ 88 h 168"/>
              <a:gd name="T6" fmla="*/ 92 w 114"/>
              <a:gd name="T7" fmla="*/ 101 h 168"/>
              <a:gd name="T8" fmla="*/ 82 w 114"/>
              <a:gd name="T9" fmla="*/ 112 h 168"/>
              <a:gd name="T10" fmla="*/ 69 w 114"/>
              <a:gd name="T11" fmla="*/ 123 h 168"/>
              <a:gd name="T12" fmla="*/ 54 w 114"/>
              <a:gd name="T13" fmla="*/ 134 h 168"/>
              <a:gd name="T14" fmla="*/ 40 w 114"/>
              <a:gd name="T15" fmla="*/ 143 h 168"/>
              <a:gd name="T16" fmla="*/ 27 w 114"/>
              <a:gd name="T17" fmla="*/ 153 h 168"/>
              <a:gd name="T18" fmla="*/ 25 w 114"/>
              <a:gd name="T19" fmla="*/ 156 h 168"/>
              <a:gd name="T20" fmla="*/ 24 w 114"/>
              <a:gd name="T21" fmla="*/ 158 h 168"/>
              <a:gd name="T22" fmla="*/ 24 w 114"/>
              <a:gd name="T23" fmla="*/ 162 h 168"/>
              <a:gd name="T24" fmla="*/ 25 w 114"/>
              <a:gd name="T25" fmla="*/ 165 h 168"/>
              <a:gd name="T26" fmla="*/ 28 w 114"/>
              <a:gd name="T27" fmla="*/ 167 h 168"/>
              <a:gd name="T28" fmla="*/ 31 w 114"/>
              <a:gd name="T29" fmla="*/ 168 h 168"/>
              <a:gd name="T30" fmla="*/ 33 w 114"/>
              <a:gd name="T31" fmla="*/ 168 h 168"/>
              <a:gd name="T32" fmla="*/ 37 w 114"/>
              <a:gd name="T33" fmla="*/ 167 h 168"/>
              <a:gd name="T34" fmla="*/ 53 w 114"/>
              <a:gd name="T35" fmla="*/ 157 h 168"/>
              <a:gd name="T36" fmla="*/ 69 w 114"/>
              <a:gd name="T37" fmla="*/ 147 h 168"/>
              <a:gd name="T38" fmla="*/ 84 w 114"/>
              <a:gd name="T39" fmla="*/ 135 h 168"/>
              <a:gd name="T40" fmla="*/ 97 w 114"/>
              <a:gd name="T41" fmla="*/ 121 h 168"/>
              <a:gd name="T42" fmla="*/ 107 w 114"/>
              <a:gd name="T43" fmla="*/ 106 h 168"/>
              <a:gd name="T44" fmla="*/ 113 w 114"/>
              <a:gd name="T45" fmla="*/ 89 h 168"/>
              <a:gd name="T46" fmla="*/ 114 w 114"/>
              <a:gd name="T47" fmla="*/ 71 h 168"/>
              <a:gd name="T48" fmla="*/ 110 w 114"/>
              <a:gd name="T49" fmla="*/ 51 h 168"/>
              <a:gd name="T50" fmla="*/ 101 w 114"/>
              <a:gd name="T51" fmla="*/ 36 h 168"/>
              <a:gd name="T52" fmla="*/ 87 w 114"/>
              <a:gd name="T53" fmla="*/ 24 h 168"/>
              <a:gd name="T54" fmla="*/ 70 w 114"/>
              <a:gd name="T55" fmla="*/ 14 h 168"/>
              <a:gd name="T56" fmla="*/ 51 w 114"/>
              <a:gd name="T57" fmla="*/ 7 h 168"/>
              <a:gd name="T58" fmla="*/ 32 w 114"/>
              <a:gd name="T59" fmla="*/ 2 h 168"/>
              <a:gd name="T60" fmla="*/ 17 w 114"/>
              <a:gd name="T61" fmla="*/ 0 h 168"/>
              <a:gd name="T62" fmla="*/ 5 w 114"/>
              <a:gd name="T63" fmla="*/ 0 h 168"/>
              <a:gd name="T64" fmla="*/ 0 w 114"/>
              <a:gd name="T65" fmla="*/ 3 h 168"/>
              <a:gd name="T66" fmla="*/ 12 w 114"/>
              <a:gd name="T67" fmla="*/ 9 h 168"/>
              <a:gd name="T68" fmla="*/ 26 w 114"/>
              <a:gd name="T69" fmla="*/ 13 h 168"/>
              <a:gd name="T70" fmla="*/ 41 w 114"/>
              <a:gd name="T71" fmla="*/ 17 h 168"/>
              <a:gd name="T72" fmla="*/ 54 w 114"/>
              <a:gd name="T73" fmla="*/ 22 h 168"/>
              <a:gd name="T74" fmla="*/ 68 w 114"/>
              <a:gd name="T75" fmla="*/ 27 h 168"/>
              <a:gd name="T76" fmla="*/ 80 w 114"/>
              <a:gd name="T77" fmla="*/ 34 h 168"/>
              <a:gd name="T78" fmla="*/ 89 w 114"/>
              <a:gd name="T79" fmla="*/ 43 h 168"/>
              <a:gd name="T80" fmla="*/ 96 w 114"/>
              <a:gd name="T81" fmla="*/ 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4" name="Freeform 584"/>
          <p:cNvSpPr>
            <a:spLocks/>
          </p:cNvSpPr>
          <p:nvPr/>
        </p:nvSpPr>
        <p:spPr bwMode="auto">
          <a:xfrm>
            <a:off x="7705726" y="1739901"/>
            <a:ext cx="74613" cy="92075"/>
          </a:xfrm>
          <a:custGeom>
            <a:avLst/>
            <a:gdLst>
              <a:gd name="T0" fmla="*/ 90 w 289"/>
              <a:gd name="T1" fmla="*/ 65 h 351"/>
              <a:gd name="T2" fmla="*/ 48 w 289"/>
              <a:gd name="T3" fmla="*/ 106 h 351"/>
              <a:gd name="T4" fmla="*/ 15 w 289"/>
              <a:gd name="T5" fmla="*/ 155 h 351"/>
              <a:gd name="T6" fmla="*/ 0 w 289"/>
              <a:gd name="T7" fmla="*/ 210 h 351"/>
              <a:gd name="T8" fmla="*/ 3 w 289"/>
              <a:gd name="T9" fmla="*/ 248 h 351"/>
              <a:gd name="T10" fmla="*/ 8 w 289"/>
              <a:gd name="T11" fmla="*/ 262 h 351"/>
              <a:gd name="T12" fmla="*/ 17 w 289"/>
              <a:gd name="T13" fmla="*/ 276 h 351"/>
              <a:gd name="T14" fmla="*/ 29 w 289"/>
              <a:gd name="T15" fmla="*/ 288 h 351"/>
              <a:gd name="T16" fmla="*/ 50 w 289"/>
              <a:gd name="T17" fmla="*/ 301 h 351"/>
              <a:gd name="T18" fmla="*/ 77 w 289"/>
              <a:gd name="T19" fmla="*/ 315 h 351"/>
              <a:gd name="T20" fmla="*/ 107 w 289"/>
              <a:gd name="T21" fmla="*/ 326 h 351"/>
              <a:gd name="T22" fmla="*/ 136 w 289"/>
              <a:gd name="T23" fmla="*/ 334 h 351"/>
              <a:gd name="T24" fmla="*/ 167 w 289"/>
              <a:gd name="T25" fmla="*/ 341 h 351"/>
              <a:gd name="T26" fmla="*/ 197 w 289"/>
              <a:gd name="T27" fmla="*/ 345 h 351"/>
              <a:gd name="T28" fmla="*/ 228 w 289"/>
              <a:gd name="T29" fmla="*/ 348 h 351"/>
              <a:gd name="T30" fmla="*/ 259 w 289"/>
              <a:gd name="T31" fmla="*/ 350 h 351"/>
              <a:gd name="T32" fmla="*/ 279 w 289"/>
              <a:gd name="T33" fmla="*/ 351 h 351"/>
              <a:gd name="T34" fmla="*/ 286 w 289"/>
              <a:gd name="T35" fmla="*/ 345 h 351"/>
              <a:gd name="T36" fmla="*/ 289 w 289"/>
              <a:gd name="T37" fmla="*/ 335 h 351"/>
              <a:gd name="T38" fmla="*/ 282 w 289"/>
              <a:gd name="T39" fmla="*/ 328 h 351"/>
              <a:gd name="T40" fmla="*/ 263 w 289"/>
              <a:gd name="T41" fmla="*/ 322 h 351"/>
              <a:gd name="T42" fmla="*/ 236 w 289"/>
              <a:gd name="T43" fmla="*/ 317 h 351"/>
              <a:gd name="T44" fmla="*/ 208 w 289"/>
              <a:gd name="T45" fmla="*/ 313 h 351"/>
              <a:gd name="T46" fmla="*/ 179 w 289"/>
              <a:gd name="T47" fmla="*/ 308 h 351"/>
              <a:gd name="T48" fmla="*/ 152 w 289"/>
              <a:gd name="T49" fmla="*/ 303 h 351"/>
              <a:gd name="T50" fmla="*/ 125 w 289"/>
              <a:gd name="T51" fmla="*/ 296 h 351"/>
              <a:gd name="T52" fmla="*/ 98 w 289"/>
              <a:gd name="T53" fmla="*/ 287 h 351"/>
              <a:gd name="T54" fmla="*/ 72 w 289"/>
              <a:gd name="T55" fmla="*/ 276 h 351"/>
              <a:gd name="T56" fmla="*/ 49 w 289"/>
              <a:gd name="T57" fmla="*/ 261 h 351"/>
              <a:gd name="T58" fmla="*/ 34 w 289"/>
              <a:gd name="T59" fmla="*/ 241 h 351"/>
              <a:gd name="T60" fmla="*/ 30 w 289"/>
              <a:gd name="T61" fmla="*/ 215 h 351"/>
              <a:gd name="T62" fmla="*/ 34 w 289"/>
              <a:gd name="T63" fmla="*/ 186 h 351"/>
              <a:gd name="T64" fmla="*/ 46 w 289"/>
              <a:gd name="T65" fmla="*/ 158 h 351"/>
              <a:gd name="T66" fmla="*/ 64 w 289"/>
              <a:gd name="T67" fmla="*/ 128 h 351"/>
              <a:gd name="T68" fmla="*/ 85 w 289"/>
              <a:gd name="T69" fmla="*/ 102 h 351"/>
              <a:gd name="T70" fmla="*/ 110 w 289"/>
              <a:gd name="T71" fmla="*/ 77 h 351"/>
              <a:gd name="T72" fmla="*/ 137 w 289"/>
              <a:gd name="T73" fmla="*/ 53 h 351"/>
              <a:gd name="T74" fmla="*/ 175 w 289"/>
              <a:gd name="T75" fmla="*/ 35 h 351"/>
              <a:gd name="T76" fmla="*/ 213 w 289"/>
              <a:gd name="T77" fmla="*/ 19 h 351"/>
              <a:gd name="T78" fmla="*/ 237 w 289"/>
              <a:gd name="T79" fmla="*/ 6 h 351"/>
              <a:gd name="T80" fmla="*/ 230 w 289"/>
              <a:gd name="T81" fmla="*/ 0 h 351"/>
              <a:gd name="T82" fmla="*/ 198 w 289"/>
              <a:gd name="T83" fmla="*/ 4 h 351"/>
              <a:gd name="T84" fmla="*/ 161 w 289"/>
              <a:gd name="T85" fmla="*/ 17 h 351"/>
              <a:gd name="T86" fmla="*/ 127 w 289"/>
              <a:gd name="T87" fmla="*/ 3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5" name="Freeform 585"/>
          <p:cNvSpPr>
            <a:spLocks/>
          </p:cNvSpPr>
          <p:nvPr/>
        </p:nvSpPr>
        <p:spPr bwMode="auto">
          <a:xfrm>
            <a:off x="7808913" y="1736726"/>
            <a:ext cx="63500" cy="61913"/>
          </a:xfrm>
          <a:custGeom>
            <a:avLst/>
            <a:gdLst>
              <a:gd name="T0" fmla="*/ 210 w 254"/>
              <a:gd name="T1" fmla="*/ 71 h 234"/>
              <a:gd name="T2" fmla="*/ 222 w 254"/>
              <a:gd name="T3" fmla="*/ 84 h 234"/>
              <a:gd name="T4" fmla="*/ 229 w 254"/>
              <a:gd name="T5" fmla="*/ 99 h 234"/>
              <a:gd name="T6" fmla="*/ 232 w 254"/>
              <a:gd name="T7" fmla="*/ 115 h 234"/>
              <a:gd name="T8" fmla="*/ 232 w 254"/>
              <a:gd name="T9" fmla="*/ 132 h 234"/>
              <a:gd name="T10" fmla="*/ 230 w 254"/>
              <a:gd name="T11" fmla="*/ 146 h 234"/>
              <a:gd name="T12" fmla="*/ 226 w 254"/>
              <a:gd name="T13" fmla="*/ 158 h 234"/>
              <a:gd name="T14" fmla="*/ 219 w 254"/>
              <a:gd name="T15" fmla="*/ 170 h 234"/>
              <a:gd name="T16" fmla="*/ 211 w 254"/>
              <a:gd name="T17" fmla="*/ 179 h 234"/>
              <a:gd name="T18" fmla="*/ 202 w 254"/>
              <a:gd name="T19" fmla="*/ 190 h 234"/>
              <a:gd name="T20" fmla="*/ 193 w 254"/>
              <a:gd name="T21" fmla="*/ 199 h 234"/>
              <a:gd name="T22" fmla="*/ 183 w 254"/>
              <a:gd name="T23" fmla="*/ 208 h 234"/>
              <a:gd name="T24" fmla="*/ 174 w 254"/>
              <a:gd name="T25" fmla="*/ 218 h 234"/>
              <a:gd name="T26" fmla="*/ 172 w 254"/>
              <a:gd name="T27" fmla="*/ 221 h 234"/>
              <a:gd name="T28" fmla="*/ 172 w 254"/>
              <a:gd name="T29" fmla="*/ 224 h 234"/>
              <a:gd name="T30" fmla="*/ 172 w 254"/>
              <a:gd name="T31" fmla="*/ 227 h 234"/>
              <a:gd name="T32" fmla="*/ 174 w 254"/>
              <a:gd name="T33" fmla="*/ 231 h 234"/>
              <a:gd name="T34" fmla="*/ 177 w 254"/>
              <a:gd name="T35" fmla="*/ 233 h 234"/>
              <a:gd name="T36" fmla="*/ 181 w 254"/>
              <a:gd name="T37" fmla="*/ 234 h 234"/>
              <a:gd name="T38" fmla="*/ 184 w 254"/>
              <a:gd name="T39" fmla="*/ 233 h 234"/>
              <a:gd name="T40" fmla="*/ 187 w 254"/>
              <a:gd name="T41" fmla="*/ 231 h 234"/>
              <a:gd name="T42" fmla="*/ 208 w 254"/>
              <a:gd name="T43" fmla="*/ 217 h 234"/>
              <a:gd name="T44" fmla="*/ 226 w 254"/>
              <a:gd name="T45" fmla="*/ 199 h 234"/>
              <a:gd name="T46" fmla="*/ 240 w 254"/>
              <a:gd name="T47" fmla="*/ 178 h 234"/>
              <a:gd name="T48" fmla="*/ 249 w 254"/>
              <a:gd name="T49" fmla="*/ 155 h 234"/>
              <a:gd name="T50" fmla="*/ 254 w 254"/>
              <a:gd name="T51" fmla="*/ 131 h 234"/>
              <a:gd name="T52" fmla="*/ 251 w 254"/>
              <a:gd name="T53" fmla="*/ 107 h 234"/>
              <a:gd name="T54" fmla="*/ 243 w 254"/>
              <a:gd name="T55" fmla="*/ 84 h 234"/>
              <a:gd name="T56" fmla="*/ 226 w 254"/>
              <a:gd name="T57" fmla="*/ 64 h 234"/>
              <a:gd name="T58" fmla="*/ 214 w 254"/>
              <a:gd name="T59" fmla="*/ 53 h 234"/>
              <a:gd name="T60" fmla="*/ 199 w 254"/>
              <a:gd name="T61" fmla="*/ 45 h 234"/>
              <a:gd name="T62" fmla="*/ 183 w 254"/>
              <a:gd name="T63" fmla="*/ 36 h 234"/>
              <a:gd name="T64" fmla="*/ 165 w 254"/>
              <a:gd name="T65" fmla="*/ 29 h 234"/>
              <a:gd name="T66" fmla="*/ 147 w 254"/>
              <a:gd name="T67" fmla="*/ 21 h 234"/>
              <a:gd name="T68" fmla="*/ 129 w 254"/>
              <a:gd name="T69" fmla="*/ 16 h 234"/>
              <a:gd name="T70" fmla="*/ 111 w 254"/>
              <a:gd name="T71" fmla="*/ 12 h 234"/>
              <a:gd name="T72" fmla="*/ 93 w 254"/>
              <a:gd name="T73" fmla="*/ 7 h 234"/>
              <a:gd name="T74" fmla="*/ 75 w 254"/>
              <a:gd name="T75" fmla="*/ 4 h 234"/>
              <a:gd name="T76" fmla="*/ 59 w 254"/>
              <a:gd name="T77" fmla="*/ 2 h 234"/>
              <a:gd name="T78" fmla="*/ 43 w 254"/>
              <a:gd name="T79" fmla="*/ 0 h 234"/>
              <a:gd name="T80" fmla="*/ 31 w 254"/>
              <a:gd name="T81" fmla="*/ 0 h 234"/>
              <a:gd name="T82" fmla="*/ 19 w 254"/>
              <a:gd name="T83" fmla="*/ 0 h 234"/>
              <a:gd name="T84" fmla="*/ 10 w 254"/>
              <a:gd name="T85" fmla="*/ 0 h 234"/>
              <a:gd name="T86" fmla="*/ 3 w 254"/>
              <a:gd name="T87" fmla="*/ 2 h 234"/>
              <a:gd name="T88" fmla="*/ 0 w 254"/>
              <a:gd name="T89" fmla="*/ 4 h 234"/>
              <a:gd name="T90" fmla="*/ 11 w 254"/>
              <a:gd name="T91" fmla="*/ 6 h 234"/>
              <a:gd name="T92" fmla="*/ 21 w 254"/>
              <a:gd name="T93" fmla="*/ 7 h 234"/>
              <a:gd name="T94" fmla="*/ 34 w 254"/>
              <a:gd name="T95" fmla="*/ 9 h 234"/>
              <a:gd name="T96" fmla="*/ 46 w 254"/>
              <a:gd name="T97" fmla="*/ 12 h 234"/>
              <a:gd name="T98" fmla="*/ 59 w 254"/>
              <a:gd name="T99" fmla="*/ 15 h 234"/>
              <a:gd name="T100" fmla="*/ 74 w 254"/>
              <a:gd name="T101" fmla="*/ 17 h 234"/>
              <a:gd name="T102" fmla="*/ 87 w 254"/>
              <a:gd name="T103" fmla="*/ 20 h 234"/>
              <a:gd name="T104" fmla="*/ 102 w 254"/>
              <a:gd name="T105" fmla="*/ 23 h 234"/>
              <a:gd name="T106" fmla="*/ 116 w 254"/>
              <a:gd name="T107" fmla="*/ 28 h 234"/>
              <a:gd name="T108" fmla="*/ 131 w 254"/>
              <a:gd name="T109" fmla="*/ 32 h 234"/>
              <a:gd name="T110" fmla="*/ 145 w 254"/>
              <a:gd name="T111" fmla="*/ 36 h 234"/>
              <a:gd name="T112" fmla="*/ 159 w 254"/>
              <a:gd name="T113" fmla="*/ 42 h 234"/>
              <a:gd name="T114" fmla="*/ 173 w 254"/>
              <a:gd name="T115" fmla="*/ 48 h 234"/>
              <a:gd name="T116" fmla="*/ 186 w 254"/>
              <a:gd name="T117" fmla="*/ 55 h 234"/>
              <a:gd name="T118" fmla="*/ 199 w 254"/>
              <a:gd name="T119" fmla="*/ 63 h 234"/>
              <a:gd name="T120" fmla="*/ 210 w 254"/>
              <a:gd name="T121" fmla="*/ 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6" name="Freeform 586"/>
          <p:cNvSpPr>
            <a:spLocks/>
          </p:cNvSpPr>
          <p:nvPr/>
        </p:nvSpPr>
        <p:spPr bwMode="auto">
          <a:xfrm>
            <a:off x="7680325" y="1765300"/>
            <a:ext cx="25400" cy="57150"/>
          </a:xfrm>
          <a:custGeom>
            <a:avLst/>
            <a:gdLst>
              <a:gd name="T0" fmla="*/ 0 w 103"/>
              <a:gd name="T1" fmla="*/ 121 h 221"/>
              <a:gd name="T2" fmla="*/ 0 w 103"/>
              <a:gd name="T3" fmla="*/ 139 h 221"/>
              <a:gd name="T4" fmla="*/ 4 w 103"/>
              <a:gd name="T5" fmla="*/ 156 h 221"/>
              <a:gd name="T6" fmla="*/ 12 w 103"/>
              <a:gd name="T7" fmla="*/ 172 h 221"/>
              <a:gd name="T8" fmla="*/ 22 w 103"/>
              <a:gd name="T9" fmla="*/ 186 h 221"/>
              <a:gd name="T10" fmla="*/ 35 w 103"/>
              <a:gd name="T11" fmla="*/ 197 h 221"/>
              <a:gd name="T12" fmla="*/ 50 w 103"/>
              <a:gd name="T13" fmla="*/ 208 h 221"/>
              <a:gd name="T14" fmla="*/ 66 w 103"/>
              <a:gd name="T15" fmla="*/ 216 h 221"/>
              <a:gd name="T16" fmla="*/ 83 w 103"/>
              <a:gd name="T17" fmla="*/ 220 h 221"/>
              <a:gd name="T18" fmla="*/ 89 w 103"/>
              <a:gd name="T19" fmla="*/ 221 h 221"/>
              <a:gd name="T20" fmla="*/ 94 w 103"/>
              <a:gd name="T21" fmla="*/ 219 h 221"/>
              <a:gd name="T22" fmla="*/ 98 w 103"/>
              <a:gd name="T23" fmla="*/ 216 h 221"/>
              <a:gd name="T24" fmla="*/ 100 w 103"/>
              <a:gd name="T25" fmla="*/ 211 h 221"/>
              <a:gd name="T26" fmla="*/ 100 w 103"/>
              <a:gd name="T27" fmla="*/ 206 h 221"/>
              <a:gd name="T28" fmla="*/ 99 w 103"/>
              <a:gd name="T29" fmla="*/ 201 h 221"/>
              <a:gd name="T30" fmla="*/ 96 w 103"/>
              <a:gd name="T31" fmla="*/ 196 h 221"/>
              <a:gd name="T32" fmla="*/ 91 w 103"/>
              <a:gd name="T33" fmla="*/ 194 h 221"/>
              <a:gd name="T34" fmla="*/ 74 w 103"/>
              <a:gd name="T35" fmla="*/ 188 h 221"/>
              <a:gd name="T36" fmla="*/ 58 w 103"/>
              <a:gd name="T37" fmla="*/ 179 h 221"/>
              <a:gd name="T38" fmla="*/ 45 w 103"/>
              <a:gd name="T39" fmla="*/ 168 h 221"/>
              <a:gd name="T40" fmla="*/ 36 w 103"/>
              <a:gd name="T41" fmla="*/ 155 h 221"/>
              <a:gd name="T42" fmla="*/ 30 w 103"/>
              <a:gd name="T43" fmla="*/ 139 h 221"/>
              <a:gd name="T44" fmla="*/ 27 w 103"/>
              <a:gd name="T45" fmla="*/ 122 h 221"/>
              <a:gd name="T46" fmla="*/ 27 w 103"/>
              <a:gd name="T47" fmla="*/ 103 h 221"/>
              <a:gd name="T48" fmla="*/ 32 w 103"/>
              <a:gd name="T49" fmla="*/ 84 h 221"/>
              <a:gd name="T50" fmla="*/ 38 w 103"/>
              <a:gd name="T51" fmla="*/ 70 h 221"/>
              <a:gd name="T52" fmla="*/ 46 w 103"/>
              <a:gd name="T53" fmla="*/ 57 h 221"/>
              <a:gd name="T54" fmla="*/ 56 w 103"/>
              <a:gd name="T55" fmla="*/ 46 h 221"/>
              <a:gd name="T56" fmla="*/ 66 w 103"/>
              <a:gd name="T57" fmla="*/ 35 h 221"/>
              <a:gd name="T58" fmla="*/ 76 w 103"/>
              <a:gd name="T59" fmla="*/ 25 h 221"/>
              <a:gd name="T60" fmla="*/ 86 w 103"/>
              <a:gd name="T61" fmla="*/ 17 h 221"/>
              <a:gd name="T62" fmla="*/ 96 w 103"/>
              <a:gd name="T63" fmla="*/ 8 h 221"/>
              <a:gd name="T64" fmla="*/ 103 w 103"/>
              <a:gd name="T65" fmla="*/ 1 h 221"/>
              <a:gd name="T66" fmla="*/ 96 w 103"/>
              <a:gd name="T67" fmla="*/ 0 h 221"/>
              <a:gd name="T68" fmla="*/ 84 w 103"/>
              <a:gd name="T69" fmla="*/ 5 h 221"/>
              <a:gd name="T70" fmla="*/ 69 w 103"/>
              <a:gd name="T71" fmla="*/ 17 h 221"/>
              <a:gd name="T72" fmla="*/ 51 w 103"/>
              <a:gd name="T73" fmla="*/ 33 h 221"/>
              <a:gd name="T74" fmla="*/ 34 w 103"/>
              <a:gd name="T75" fmla="*/ 53 h 221"/>
              <a:gd name="T76" fmla="*/ 18 w 103"/>
              <a:gd name="T77" fmla="*/ 75 h 221"/>
              <a:gd name="T78" fmla="*/ 7 w 103"/>
              <a:gd name="T79" fmla="*/ 98 h 221"/>
              <a:gd name="T80" fmla="*/ 0 w 103"/>
              <a:gd name="T81" fmla="*/ 1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7" name="Freeform 587"/>
          <p:cNvSpPr>
            <a:spLocks/>
          </p:cNvSpPr>
          <p:nvPr/>
        </p:nvSpPr>
        <p:spPr bwMode="auto">
          <a:xfrm>
            <a:off x="7861301" y="1731963"/>
            <a:ext cx="55563" cy="76200"/>
          </a:xfrm>
          <a:custGeom>
            <a:avLst/>
            <a:gdLst>
              <a:gd name="T0" fmla="*/ 186 w 221"/>
              <a:gd name="T1" fmla="*/ 115 h 288"/>
              <a:gd name="T2" fmla="*/ 197 w 221"/>
              <a:gd name="T3" fmla="*/ 133 h 288"/>
              <a:gd name="T4" fmla="*/ 202 w 221"/>
              <a:gd name="T5" fmla="*/ 153 h 288"/>
              <a:gd name="T6" fmla="*/ 199 w 221"/>
              <a:gd name="T7" fmla="*/ 174 h 288"/>
              <a:gd name="T8" fmla="*/ 187 w 221"/>
              <a:gd name="T9" fmla="*/ 194 h 288"/>
              <a:gd name="T10" fmla="*/ 170 w 221"/>
              <a:gd name="T11" fmla="*/ 212 h 288"/>
              <a:gd name="T12" fmla="*/ 150 w 221"/>
              <a:gd name="T13" fmla="*/ 229 h 288"/>
              <a:gd name="T14" fmla="*/ 129 w 221"/>
              <a:gd name="T15" fmla="*/ 246 h 288"/>
              <a:gd name="T16" fmla="*/ 116 w 221"/>
              <a:gd name="T17" fmla="*/ 258 h 288"/>
              <a:gd name="T18" fmla="*/ 112 w 221"/>
              <a:gd name="T19" fmla="*/ 267 h 288"/>
              <a:gd name="T20" fmla="*/ 109 w 221"/>
              <a:gd name="T21" fmla="*/ 276 h 288"/>
              <a:gd name="T22" fmla="*/ 110 w 221"/>
              <a:gd name="T23" fmla="*/ 284 h 288"/>
              <a:gd name="T24" fmla="*/ 117 w 221"/>
              <a:gd name="T25" fmla="*/ 288 h 288"/>
              <a:gd name="T26" fmla="*/ 125 w 221"/>
              <a:gd name="T27" fmla="*/ 287 h 288"/>
              <a:gd name="T28" fmla="*/ 139 w 221"/>
              <a:gd name="T29" fmla="*/ 272 h 288"/>
              <a:gd name="T30" fmla="*/ 162 w 221"/>
              <a:gd name="T31" fmla="*/ 250 h 288"/>
              <a:gd name="T32" fmla="*/ 186 w 221"/>
              <a:gd name="T33" fmla="*/ 229 h 288"/>
              <a:gd name="T34" fmla="*/ 207 w 221"/>
              <a:gd name="T35" fmla="*/ 204 h 288"/>
              <a:gd name="T36" fmla="*/ 220 w 221"/>
              <a:gd name="T37" fmla="*/ 174 h 288"/>
              <a:gd name="T38" fmla="*/ 218 w 221"/>
              <a:gd name="T39" fmla="*/ 142 h 288"/>
              <a:gd name="T40" fmla="*/ 204 w 221"/>
              <a:gd name="T41" fmla="*/ 112 h 288"/>
              <a:gd name="T42" fmla="*/ 181 w 221"/>
              <a:gd name="T43" fmla="*/ 87 h 288"/>
              <a:gd name="T44" fmla="*/ 159 w 221"/>
              <a:gd name="T45" fmla="*/ 69 h 288"/>
              <a:gd name="T46" fmla="*/ 137 w 221"/>
              <a:gd name="T47" fmla="*/ 55 h 288"/>
              <a:gd name="T48" fmla="*/ 114 w 221"/>
              <a:gd name="T49" fmla="*/ 40 h 288"/>
              <a:gd name="T50" fmla="*/ 89 w 221"/>
              <a:gd name="T51" fmla="*/ 27 h 288"/>
              <a:gd name="T52" fmla="*/ 66 w 221"/>
              <a:gd name="T53" fmla="*/ 15 h 288"/>
              <a:gd name="T54" fmla="*/ 42 w 221"/>
              <a:gd name="T55" fmla="*/ 6 h 288"/>
              <a:gd name="T56" fmla="*/ 22 w 221"/>
              <a:gd name="T57" fmla="*/ 1 h 288"/>
              <a:gd name="T58" fmla="*/ 7 w 221"/>
              <a:gd name="T59" fmla="*/ 1 h 288"/>
              <a:gd name="T60" fmla="*/ 8 w 221"/>
              <a:gd name="T61" fmla="*/ 5 h 288"/>
              <a:gd name="T62" fmla="*/ 26 w 221"/>
              <a:gd name="T63" fmla="*/ 13 h 288"/>
              <a:gd name="T64" fmla="*/ 47 w 221"/>
              <a:gd name="T65" fmla="*/ 22 h 288"/>
              <a:gd name="T66" fmla="*/ 71 w 221"/>
              <a:gd name="T67" fmla="*/ 34 h 288"/>
              <a:gd name="T68" fmla="*/ 96 w 221"/>
              <a:gd name="T69" fmla="*/ 48 h 288"/>
              <a:gd name="T70" fmla="*/ 121 w 221"/>
              <a:gd name="T71" fmla="*/ 64 h 288"/>
              <a:gd name="T72" fmla="*/ 146 w 221"/>
              <a:gd name="T73" fmla="*/ 81 h 288"/>
              <a:gd name="T74" fmla="*/ 169 w 221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8" name="Freeform 588"/>
          <p:cNvSpPr>
            <a:spLocks/>
          </p:cNvSpPr>
          <p:nvPr/>
        </p:nvSpPr>
        <p:spPr bwMode="auto">
          <a:xfrm>
            <a:off x="7800976" y="1820864"/>
            <a:ext cx="17463" cy="46037"/>
          </a:xfrm>
          <a:custGeom>
            <a:avLst/>
            <a:gdLst>
              <a:gd name="T0" fmla="*/ 28 w 74"/>
              <a:gd name="T1" fmla="*/ 12 h 174"/>
              <a:gd name="T2" fmla="*/ 26 w 74"/>
              <a:gd name="T3" fmla="*/ 7 h 174"/>
              <a:gd name="T4" fmla="*/ 23 w 74"/>
              <a:gd name="T5" fmla="*/ 3 h 174"/>
              <a:gd name="T6" fmla="*/ 17 w 74"/>
              <a:gd name="T7" fmla="*/ 1 h 174"/>
              <a:gd name="T8" fmla="*/ 12 w 74"/>
              <a:gd name="T9" fmla="*/ 0 h 174"/>
              <a:gd name="T10" fmla="*/ 7 w 74"/>
              <a:gd name="T11" fmla="*/ 2 h 174"/>
              <a:gd name="T12" fmla="*/ 3 w 74"/>
              <a:gd name="T13" fmla="*/ 5 h 174"/>
              <a:gd name="T14" fmla="*/ 0 w 74"/>
              <a:gd name="T15" fmla="*/ 10 h 174"/>
              <a:gd name="T16" fmla="*/ 0 w 74"/>
              <a:gd name="T17" fmla="*/ 16 h 174"/>
              <a:gd name="T18" fmla="*/ 5 w 74"/>
              <a:gd name="T19" fmla="*/ 39 h 174"/>
              <a:gd name="T20" fmla="*/ 13 w 74"/>
              <a:gd name="T21" fmla="*/ 66 h 174"/>
              <a:gd name="T22" fmla="*/ 24 w 74"/>
              <a:gd name="T23" fmla="*/ 92 h 174"/>
              <a:gd name="T24" fmla="*/ 36 w 74"/>
              <a:gd name="T25" fmla="*/ 118 h 174"/>
              <a:gd name="T26" fmla="*/ 49 w 74"/>
              <a:gd name="T27" fmla="*/ 141 h 174"/>
              <a:gd name="T28" fmla="*/ 61 w 74"/>
              <a:gd name="T29" fmla="*/ 159 h 174"/>
              <a:gd name="T30" fmla="*/ 69 w 74"/>
              <a:gd name="T31" fmla="*/ 171 h 174"/>
              <a:gd name="T32" fmla="*/ 74 w 74"/>
              <a:gd name="T33" fmla="*/ 174 h 174"/>
              <a:gd name="T34" fmla="*/ 72 w 74"/>
              <a:gd name="T35" fmla="*/ 162 h 174"/>
              <a:gd name="T36" fmla="*/ 67 w 74"/>
              <a:gd name="T37" fmla="*/ 147 h 174"/>
              <a:gd name="T38" fmla="*/ 61 w 74"/>
              <a:gd name="T39" fmla="*/ 128 h 174"/>
              <a:gd name="T40" fmla="*/ 53 w 74"/>
              <a:gd name="T41" fmla="*/ 105 h 174"/>
              <a:gd name="T42" fmla="*/ 46 w 74"/>
              <a:gd name="T43" fmla="*/ 82 h 174"/>
              <a:gd name="T44" fmla="*/ 38 w 74"/>
              <a:gd name="T45" fmla="*/ 58 h 174"/>
              <a:gd name="T46" fmla="*/ 32 w 74"/>
              <a:gd name="T47" fmla="*/ 35 h 174"/>
              <a:gd name="T48" fmla="*/ 28 w 74"/>
              <a:gd name="T49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09" name="Freeform 589"/>
          <p:cNvSpPr>
            <a:spLocks/>
          </p:cNvSpPr>
          <p:nvPr/>
        </p:nvSpPr>
        <p:spPr bwMode="auto">
          <a:xfrm>
            <a:off x="7793039" y="1797051"/>
            <a:ext cx="9525" cy="22225"/>
          </a:xfrm>
          <a:custGeom>
            <a:avLst/>
            <a:gdLst>
              <a:gd name="T0" fmla="*/ 20 w 39"/>
              <a:gd name="T1" fmla="*/ 9 h 87"/>
              <a:gd name="T2" fmla="*/ 19 w 39"/>
              <a:gd name="T3" fmla="*/ 5 h 87"/>
              <a:gd name="T4" fmla="*/ 16 w 39"/>
              <a:gd name="T5" fmla="*/ 2 h 87"/>
              <a:gd name="T6" fmla="*/ 13 w 39"/>
              <a:gd name="T7" fmla="*/ 0 h 87"/>
              <a:gd name="T8" fmla="*/ 8 w 39"/>
              <a:gd name="T9" fmla="*/ 0 h 87"/>
              <a:gd name="T10" fmla="*/ 5 w 39"/>
              <a:gd name="T11" fmla="*/ 1 h 87"/>
              <a:gd name="T12" fmla="*/ 2 w 39"/>
              <a:gd name="T13" fmla="*/ 3 h 87"/>
              <a:gd name="T14" fmla="*/ 0 w 39"/>
              <a:gd name="T15" fmla="*/ 6 h 87"/>
              <a:gd name="T16" fmla="*/ 0 w 39"/>
              <a:gd name="T17" fmla="*/ 10 h 87"/>
              <a:gd name="T18" fmla="*/ 0 w 39"/>
              <a:gd name="T19" fmla="*/ 22 h 87"/>
              <a:gd name="T20" fmla="*/ 3 w 39"/>
              <a:gd name="T21" fmla="*/ 35 h 87"/>
              <a:gd name="T22" fmla="*/ 7 w 39"/>
              <a:gd name="T23" fmla="*/ 48 h 87"/>
              <a:gd name="T24" fmla="*/ 13 w 39"/>
              <a:gd name="T25" fmla="*/ 60 h 87"/>
              <a:gd name="T26" fmla="*/ 19 w 39"/>
              <a:gd name="T27" fmla="*/ 72 h 87"/>
              <a:gd name="T28" fmla="*/ 25 w 39"/>
              <a:gd name="T29" fmla="*/ 81 h 87"/>
              <a:gd name="T30" fmla="*/ 33 w 39"/>
              <a:gd name="T31" fmla="*/ 86 h 87"/>
              <a:gd name="T32" fmla="*/ 38 w 39"/>
              <a:gd name="T33" fmla="*/ 87 h 87"/>
              <a:gd name="T34" fmla="*/ 39 w 39"/>
              <a:gd name="T35" fmla="*/ 70 h 87"/>
              <a:gd name="T36" fmla="*/ 34 w 39"/>
              <a:gd name="T37" fmla="*/ 50 h 87"/>
              <a:gd name="T38" fmla="*/ 27 w 39"/>
              <a:gd name="T39" fmla="*/ 29 h 87"/>
              <a:gd name="T40" fmla="*/ 20 w 39"/>
              <a:gd name="T41" fmla="*/ 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0" name="Freeform 590"/>
          <p:cNvSpPr>
            <a:spLocks/>
          </p:cNvSpPr>
          <p:nvPr/>
        </p:nvSpPr>
        <p:spPr bwMode="auto">
          <a:xfrm>
            <a:off x="7785100" y="1781175"/>
            <a:ext cx="7938" cy="12700"/>
          </a:xfrm>
          <a:custGeom>
            <a:avLst/>
            <a:gdLst>
              <a:gd name="T0" fmla="*/ 18 w 34"/>
              <a:gd name="T1" fmla="*/ 7 h 51"/>
              <a:gd name="T2" fmla="*/ 18 w 34"/>
              <a:gd name="T3" fmla="*/ 8 h 51"/>
              <a:gd name="T4" fmla="*/ 18 w 34"/>
              <a:gd name="T5" fmla="*/ 8 h 51"/>
              <a:gd name="T6" fmla="*/ 18 w 34"/>
              <a:gd name="T7" fmla="*/ 8 h 51"/>
              <a:gd name="T8" fmla="*/ 18 w 34"/>
              <a:gd name="T9" fmla="*/ 8 h 51"/>
              <a:gd name="T10" fmla="*/ 17 w 34"/>
              <a:gd name="T11" fmla="*/ 5 h 51"/>
              <a:gd name="T12" fmla="*/ 14 w 34"/>
              <a:gd name="T13" fmla="*/ 1 h 51"/>
              <a:gd name="T14" fmla="*/ 11 w 34"/>
              <a:gd name="T15" fmla="*/ 0 h 51"/>
              <a:gd name="T16" fmla="*/ 7 w 34"/>
              <a:gd name="T17" fmla="*/ 0 h 51"/>
              <a:gd name="T18" fmla="*/ 4 w 34"/>
              <a:gd name="T19" fmla="*/ 1 h 51"/>
              <a:gd name="T20" fmla="*/ 1 w 34"/>
              <a:gd name="T21" fmla="*/ 5 h 51"/>
              <a:gd name="T22" fmla="*/ 0 w 34"/>
              <a:gd name="T23" fmla="*/ 8 h 51"/>
              <a:gd name="T24" fmla="*/ 0 w 34"/>
              <a:gd name="T25" fmla="*/ 11 h 51"/>
              <a:gd name="T26" fmla="*/ 1 w 34"/>
              <a:gd name="T27" fmla="*/ 16 h 51"/>
              <a:gd name="T28" fmla="*/ 4 w 34"/>
              <a:gd name="T29" fmla="*/ 23 h 51"/>
              <a:gd name="T30" fmla="*/ 8 w 34"/>
              <a:gd name="T31" fmla="*/ 30 h 51"/>
              <a:gd name="T32" fmla="*/ 13 w 34"/>
              <a:gd name="T33" fmla="*/ 37 h 51"/>
              <a:gd name="T34" fmla="*/ 18 w 34"/>
              <a:gd name="T35" fmla="*/ 43 h 51"/>
              <a:gd name="T36" fmla="*/ 25 w 34"/>
              <a:gd name="T37" fmla="*/ 47 h 51"/>
              <a:gd name="T38" fmla="*/ 30 w 34"/>
              <a:gd name="T39" fmla="*/ 51 h 51"/>
              <a:gd name="T40" fmla="*/ 34 w 34"/>
              <a:gd name="T41" fmla="*/ 51 h 51"/>
              <a:gd name="T42" fmla="*/ 33 w 34"/>
              <a:gd name="T43" fmla="*/ 40 h 51"/>
              <a:gd name="T44" fmla="*/ 29 w 34"/>
              <a:gd name="T45" fmla="*/ 27 h 51"/>
              <a:gd name="T46" fmla="*/ 23 w 34"/>
              <a:gd name="T47" fmla="*/ 15 h 51"/>
              <a:gd name="T48" fmla="*/ 18 w 34"/>
              <a:gd name="T49" fmla="*/ 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1" name="Freeform 591"/>
          <p:cNvSpPr>
            <a:spLocks/>
          </p:cNvSpPr>
          <p:nvPr/>
        </p:nvSpPr>
        <p:spPr bwMode="auto">
          <a:xfrm>
            <a:off x="7775575" y="1770063"/>
            <a:ext cx="12700" cy="6350"/>
          </a:xfrm>
          <a:custGeom>
            <a:avLst/>
            <a:gdLst>
              <a:gd name="T0" fmla="*/ 37 w 46"/>
              <a:gd name="T1" fmla="*/ 24 h 33"/>
              <a:gd name="T2" fmla="*/ 41 w 46"/>
              <a:gd name="T3" fmla="*/ 22 h 33"/>
              <a:gd name="T4" fmla="*/ 45 w 46"/>
              <a:gd name="T5" fmla="*/ 19 h 33"/>
              <a:gd name="T6" fmla="*/ 46 w 46"/>
              <a:gd name="T7" fmla="*/ 15 h 33"/>
              <a:gd name="T8" fmla="*/ 46 w 46"/>
              <a:gd name="T9" fmla="*/ 10 h 33"/>
              <a:gd name="T10" fmla="*/ 44 w 46"/>
              <a:gd name="T11" fmla="*/ 5 h 33"/>
              <a:gd name="T12" fmla="*/ 41 w 46"/>
              <a:gd name="T13" fmla="*/ 2 h 33"/>
              <a:gd name="T14" fmla="*/ 37 w 46"/>
              <a:gd name="T15" fmla="*/ 0 h 33"/>
              <a:gd name="T16" fmla="*/ 32 w 46"/>
              <a:gd name="T17" fmla="*/ 0 h 33"/>
              <a:gd name="T18" fmla="*/ 29 w 46"/>
              <a:gd name="T19" fmla="*/ 0 h 33"/>
              <a:gd name="T20" fmla="*/ 25 w 46"/>
              <a:gd name="T21" fmla="*/ 1 h 33"/>
              <a:gd name="T22" fmla="*/ 19 w 46"/>
              <a:gd name="T23" fmla="*/ 3 h 33"/>
              <a:gd name="T24" fmla="*/ 12 w 46"/>
              <a:gd name="T25" fmla="*/ 7 h 33"/>
              <a:gd name="T26" fmla="*/ 5 w 46"/>
              <a:gd name="T27" fmla="*/ 14 h 33"/>
              <a:gd name="T28" fmla="*/ 2 w 46"/>
              <a:gd name="T29" fmla="*/ 20 h 33"/>
              <a:gd name="T30" fmla="*/ 0 w 46"/>
              <a:gd name="T31" fmla="*/ 26 h 33"/>
              <a:gd name="T32" fmla="*/ 0 w 46"/>
              <a:gd name="T33" fmla="*/ 29 h 33"/>
              <a:gd name="T34" fmla="*/ 3 w 46"/>
              <a:gd name="T35" fmla="*/ 31 h 33"/>
              <a:gd name="T36" fmla="*/ 7 w 46"/>
              <a:gd name="T37" fmla="*/ 33 h 33"/>
              <a:gd name="T38" fmla="*/ 12 w 46"/>
              <a:gd name="T39" fmla="*/ 33 h 33"/>
              <a:gd name="T40" fmla="*/ 16 w 46"/>
              <a:gd name="T41" fmla="*/ 33 h 33"/>
              <a:gd name="T42" fmla="*/ 21 w 46"/>
              <a:gd name="T43" fmla="*/ 31 h 33"/>
              <a:gd name="T44" fmla="*/ 26 w 46"/>
              <a:gd name="T45" fmla="*/ 30 h 33"/>
              <a:gd name="T46" fmla="*/ 32 w 46"/>
              <a:gd name="T47" fmla="*/ 28 h 33"/>
              <a:gd name="T48" fmla="*/ 37 w 46"/>
              <a:gd name="T49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2" name="Freeform 592"/>
          <p:cNvSpPr>
            <a:spLocks/>
          </p:cNvSpPr>
          <p:nvPr/>
        </p:nvSpPr>
        <p:spPr bwMode="auto">
          <a:xfrm>
            <a:off x="7721600" y="1754188"/>
            <a:ext cx="46038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3" name="Freeform 593"/>
          <p:cNvSpPr>
            <a:spLocks/>
          </p:cNvSpPr>
          <p:nvPr/>
        </p:nvSpPr>
        <p:spPr bwMode="auto">
          <a:xfrm>
            <a:off x="7797801" y="1752600"/>
            <a:ext cx="30163" cy="46038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4" name="Freeform 594"/>
          <p:cNvSpPr>
            <a:spLocks/>
          </p:cNvSpPr>
          <p:nvPr/>
        </p:nvSpPr>
        <p:spPr bwMode="auto">
          <a:xfrm>
            <a:off x="7693026" y="1743076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5" name="Freeform 595"/>
          <p:cNvSpPr>
            <a:spLocks/>
          </p:cNvSpPr>
          <p:nvPr/>
        </p:nvSpPr>
        <p:spPr bwMode="auto">
          <a:xfrm>
            <a:off x="7796214" y="1739900"/>
            <a:ext cx="65087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6" name="Freeform 596"/>
          <p:cNvSpPr>
            <a:spLocks/>
          </p:cNvSpPr>
          <p:nvPr/>
        </p:nvSpPr>
        <p:spPr bwMode="auto">
          <a:xfrm>
            <a:off x="7669214" y="1773239"/>
            <a:ext cx="26987" cy="58737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7" name="Freeform 597"/>
          <p:cNvSpPr>
            <a:spLocks/>
          </p:cNvSpPr>
          <p:nvPr/>
        </p:nvSpPr>
        <p:spPr bwMode="auto">
          <a:xfrm>
            <a:off x="7848600" y="1736726"/>
            <a:ext cx="57150" cy="74613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8" name="Freeform 598"/>
          <p:cNvSpPr>
            <a:spLocks/>
          </p:cNvSpPr>
          <p:nvPr/>
        </p:nvSpPr>
        <p:spPr bwMode="auto">
          <a:xfrm>
            <a:off x="7794626" y="1852614"/>
            <a:ext cx="214313" cy="130175"/>
          </a:xfrm>
          <a:custGeom>
            <a:avLst/>
            <a:gdLst>
              <a:gd name="T0" fmla="*/ 141 w 1070"/>
              <a:gd name="T1" fmla="*/ 0 h 844"/>
              <a:gd name="T2" fmla="*/ 1070 w 1070"/>
              <a:gd name="T3" fmla="*/ 194 h 844"/>
              <a:gd name="T4" fmla="*/ 919 w 1070"/>
              <a:gd name="T5" fmla="*/ 844 h 844"/>
              <a:gd name="T6" fmla="*/ 0 w 1070"/>
              <a:gd name="T7" fmla="*/ 624 h 844"/>
              <a:gd name="T8" fmla="*/ 141 w 1070"/>
              <a:gd name="T9" fmla="*/ 0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19" name="Freeform 599"/>
          <p:cNvSpPr>
            <a:spLocks/>
          </p:cNvSpPr>
          <p:nvPr/>
        </p:nvSpPr>
        <p:spPr bwMode="auto">
          <a:xfrm>
            <a:off x="7812088" y="1855789"/>
            <a:ext cx="165100" cy="52387"/>
          </a:xfrm>
          <a:custGeom>
            <a:avLst/>
            <a:gdLst>
              <a:gd name="T0" fmla="*/ 97 w 819"/>
              <a:gd name="T1" fmla="*/ 0 h 333"/>
              <a:gd name="T2" fmla="*/ 819 w 819"/>
              <a:gd name="T3" fmla="*/ 139 h 333"/>
              <a:gd name="T4" fmla="*/ 172 w 819"/>
              <a:gd name="T5" fmla="*/ 98 h 333"/>
              <a:gd name="T6" fmla="*/ 0 w 819"/>
              <a:gd name="T7" fmla="*/ 333 h 333"/>
              <a:gd name="T8" fmla="*/ 97 w 819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0" name="Freeform 600"/>
          <p:cNvSpPr>
            <a:spLocks/>
          </p:cNvSpPr>
          <p:nvPr/>
        </p:nvSpPr>
        <p:spPr bwMode="auto">
          <a:xfrm>
            <a:off x="7772400" y="2009776"/>
            <a:ext cx="217488" cy="47625"/>
          </a:xfrm>
          <a:custGeom>
            <a:avLst/>
            <a:gdLst>
              <a:gd name="T0" fmla="*/ 34 w 1083"/>
              <a:gd name="T1" fmla="*/ 0 h 306"/>
              <a:gd name="T2" fmla="*/ 1083 w 1083"/>
              <a:gd name="T3" fmla="*/ 261 h 306"/>
              <a:gd name="T4" fmla="*/ 1055 w 1083"/>
              <a:gd name="T5" fmla="*/ 306 h 306"/>
              <a:gd name="T6" fmla="*/ 0 w 1083"/>
              <a:gd name="T7" fmla="*/ 28 h 306"/>
              <a:gd name="T8" fmla="*/ 34 w 1083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1" name="Freeform 601"/>
          <p:cNvSpPr>
            <a:spLocks/>
          </p:cNvSpPr>
          <p:nvPr/>
        </p:nvSpPr>
        <p:spPr bwMode="auto">
          <a:xfrm>
            <a:off x="7751764" y="2024064"/>
            <a:ext cx="219075" cy="47625"/>
          </a:xfrm>
          <a:custGeom>
            <a:avLst/>
            <a:gdLst>
              <a:gd name="T0" fmla="*/ 39 w 1088"/>
              <a:gd name="T1" fmla="*/ 0 h 311"/>
              <a:gd name="T2" fmla="*/ 1088 w 1088"/>
              <a:gd name="T3" fmla="*/ 260 h 311"/>
              <a:gd name="T4" fmla="*/ 1055 w 1088"/>
              <a:gd name="T5" fmla="*/ 311 h 311"/>
              <a:gd name="T6" fmla="*/ 0 w 1088"/>
              <a:gd name="T7" fmla="*/ 34 h 311"/>
              <a:gd name="T8" fmla="*/ 39 w 1088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2" name="Freeform 602"/>
          <p:cNvSpPr>
            <a:spLocks/>
          </p:cNvSpPr>
          <p:nvPr/>
        </p:nvSpPr>
        <p:spPr bwMode="auto">
          <a:xfrm>
            <a:off x="7786688" y="2068513"/>
            <a:ext cx="31750" cy="11112"/>
          </a:xfrm>
          <a:custGeom>
            <a:avLst/>
            <a:gdLst>
              <a:gd name="T0" fmla="*/ 16 w 164"/>
              <a:gd name="T1" fmla="*/ 1 h 72"/>
              <a:gd name="T2" fmla="*/ 21 w 164"/>
              <a:gd name="T3" fmla="*/ 1 h 72"/>
              <a:gd name="T4" fmla="*/ 35 w 164"/>
              <a:gd name="T5" fmla="*/ 0 h 72"/>
              <a:gd name="T6" fmla="*/ 54 w 164"/>
              <a:gd name="T7" fmla="*/ 0 h 72"/>
              <a:gd name="T8" fmla="*/ 78 w 164"/>
              <a:gd name="T9" fmla="*/ 2 h 72"/>
              <a:gd name="T10" fmla="*/ 104 w 164"/>
              <a:gd name="T11" fmla="*/ 7 h 72"/>
              <a:gd name="T12" fmla="*/ 128 w 164"/>
              <a:gd name="T13" fmla="*/ 17 h 72"/>
              <a:gd name="T14" fmla="*/ 149 w 164"/>
              <a:gd name="T15" fmla="*/ 31 h 72"/>
              <a:gd name="T16" fmla="*/ 164 w 164"/>
              <a:gd name="T17" fmla="*/ 51 h 72"/>
              <a:gd name="T18" fmla="*/ 164 w 164"/>
              <a:gd name="T19" fmla="*/ 52 h 72"/>
              <a:gd name="T20" fmla="*/ 164 w 164"/>
              <a:gd name="T21" fmla="*/ 57 h 72"/>
              <a:gd name="T22" fmla="*/ 163 w 164"/>
              <a:gd name="T23" fmla="*/ 62 h 72"/>
              <a:gd name="T24" fmla="*/ 161 w 164"/>
              <a:gd name="T25" fmla="*/ 67 h 72"/>
              <a:gd name="T26" fmla="*/ 156 w 164"/>
              <a:gd name="T27" fmla="*/ 71 h 72"/>
              <a:gd name="T28" fmla="*/ 149 w 164"/>
              <a:gd name="T29" fmla="*/ 72 h 72"/>
              <a:gd name="T30" fmla="*/ 138 w 164"/>
              <a:gd name="T31" fmla="*/ 71 h 72"/>
              <a:gd name="T32" fmla="*/ 124 w 164"/>
              <a:gd name="T33" fmla="*/ 65 h 72"/>
              <a:gd name="T34" fmla="*/ 124 w 164"/>
              <a:gd name="T35" fmla="*/ 63 h 72"/>
              <a:gd name="T36" fmla="*/ 123 w 164"/>
              <a:gd name="T37" fmla="*/ 59 h 72"/>
              <a:gd name="T38" fmla="*/ 120 w 164"/>
              <a:gd name="T39" fmla="*/ 52 h 72"/>
              <a:gd name="T40" fmla="*/ 113 w 164"/>
              <a:gd name="T41" fmla="*/ 45 h 72"/>
              <a:gd name="T42" fmla="*/ 100 w 164"/>
              <a:gd name="T43" fmla="*/ 38 h 72"/>
              <a:gd name="T44" fmla="*/ 81 w 164"/>
              <a:gd name="T45" fmla="*/ 32 h 72"/>
              <a:gd name="T46" fmla="*/ 55 w 164"/>
              <a:gd name="T47" fmla="*/ 29 h 72"/>
              <a:gd name="T48" fmla="*/ 20 w 164"/>
              <a:gd name="T49" fmla="*/ 29 h 72"/>
              <a:gd name="T50" fmla="*/ 18 w 164"/>
              <a:gd name="T51" fmla="*/ 29 h 72"/>
              <a:gd name="T52" fmla="*/ 14 w 164"/>
              <a:gd name="T53" fmla="*/ 27 h 72"/>
              <a:gd name="T54" fmla="*/ 9 w 164"/>
              <a:gd name="T55" fmla="*/ 25 h 72"/>
              <a:gd name="T56" fmla="*/ 4 w 164"/>
              <a:gd name="T57" fmla="*/ 22 h 72"/>
              <a:gd name="T58" fmla="*/ 0 w 164"/>
              <a:gd name="T59" fmla="*/ 18 h 72"/>
              <a:gd name="T60" fmla="*/ 0 w 164"/>
              <a:gd name="T61" fmla="*/ 14 h 72"/>
              <a:gd name="T62" fmla="*/ 5 w 164"/>
              <a:gd name="T63" fmla="*/ 7 h 72"/>
              <a:gd name="T64" fmla="*/ 16 w 164"/>
              <a:gd name="T65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3" name="Freeform 603"/>
          <p:cNvSpPr>
            <a:spLocks/>
          </p:cNvSpPr>
          <p:nvPr/>
        </p:nvSpPr>
        <p:spPr bwMode="auto">
          <a:xfrm>
            <a:off x="7793038" y="1989139"/>
            <a:ext cx="30162" cy="15875"/>
          </a:xfrm>
          <a:custGeom>
            <a:avLst/>
            <a:gdLst>
              <a:gd name="T0" fmla="*/ 45 w 146"/>
              <a:gd name="T1" fmla="*/ 0 h 109"/>
              <a:gd name="T2" fmla="*/ 42 w 146"/>
              <a:gd name="T3" fmla="*/ 0 h 109"/>
              <a:gd name="T4" fmla="*/ 35 w 146"/>
              <a:gd name="T5" fmla="*/ 3 h 109"/>
              <a:gd name="T6" fmla="*/ 26 w 146"/>
              <a:gd name="T7" fmla="*/ 7 h 109"/>
              <a:gd name="T8" fmla="*/ 15 w 146"/>
              <a:gd name="T9" fmla="*/ 14 h 109"/>
              <a:gd name="T10" fmla="*/ 6 w 146"/>
              <a:gd name="T11" fmla="*/ 24 h 109"/>
              <a:gd name="T12" fmla="*/ 1 w 146"/>
              <a:gd name="T13" fmla="*/ 39 h 109"/>
              <a:gd name="T14" fmla="*/ 0 w 146"/>
              <a:gd name="T15" fmla="*/ 59 h 109"/>
              <a:gd name="T16" fmla="*/ 6 w 146"/>
              <a:gd name="T17" fmla="*/ 85 h 109"/>
              <a:gd name="T18" fmla="*/ 85 w 146"/>
              <a:gd name="T19" fmla="*/ 109 h 109"/>
              <a:gd name="T20" fmla="*/ 84 w 146"/>
              <a:gd name="T21" fmla="*/ 104 h 109"/>
              <a:gd name="T22" fmla="*/ 84 w 146"/>
              <a:gd name="T23" fmla="*/ 93 h 109"/>
              <a:gd name="T24" fmla="*/ 84 w 146"/>
              <a:gd name="T25" fmla="*/ 76 h 109"/>
              <a:gd name="T26" fmla="*/ 87 w 146"/>
              <a:gd name="T27" fmla="*/ 58 h 109"/>
              <a:gd name="T28" fmla="*/ 93 w 146"/>
              <a:gd name="T29" fmla="*/ 40 h 109"/>
              <a:gd name="T30" fmla="*/ 104 w 146"/>
              <a:gd name="T31" fmla="*/ 27 h 109"/>
              <a:gd name="T32" fmla="*/ 121 w 146"/>
              <a:gd name="T33" fmla="*/ 20 h 109"/>
              <a:gd name="T34" fmla="*/ 146 w 146"/>
              <a:gd name="T35" fmla="*/ 23 h 109"/>
              <a:gd name="T36" fmla="*/ 45 w 146"/>
              <a:gd name="T3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4" name="Freeform 604"/>
          <p:cNvSpPr>
            <a:spLocks/>
          </p:cNvSpPr>
          <p:nvPr/>
        </p:nvSpPr>
        <p:spPr bwMode="auto">
          <a:xfrm>
            <a:off x="7959726" y="2019301"/>
            <a:ext cx="30163" cy="15875"/>
          </a:xfrm>
          <a:custGeom>
            <a:avLst/>
            <a:gdLst>
              <a:gd name="T0" fmla="*/ 45 w 146"/>
              <a:gd name="T1" fmla="*/ 0 h 107"/>
              <a:gd name="T2" fmla="*/ 42 w 146"/>
              <a:gd name="T3" fmla="*/ 0 h 107"/>
              <a:gd name="T4" fmla="*/ 35 w 146"/>
              <a:gd name="T5" fmla="*/ 2 h 107"/>
              <a:gd name="T6" fmla="*/ 25 w 146"/>
              <a:gd name="T7" fmla="*/ 6 h 107"/>
              <a:gd name="T8" fmla="*/ 15 w 146"/>
              <a:gd name="T9" fmla="*/ 12 h 107"/>
              <a:gd name="T10" fmla="*/ 6 w 146"/>
              <a:gd name="T11" fmla="*/ 23 h 107"/>
              <a:gd name="T12" fmla="*/ 0 w 146"/>
              <a:gd name="T13" fmla="*/ 38 h 107"/>
              <a:gd name="T14" fmla="*/ 0 w 146"/>
              <a:gd name="T15" fmla="*/ 58 h 107"/>
              <a:gd name="T16" fmla="*/ 6 w 146"/>
              <a:gd name="T17" fmla="*/ 85 h 107"/>
              <a:gd name="T18" fmla="*/ 84 w 146"/>
              <a:gd name="T19" fmla="*/ 107 h 107"/>
              <a:gd name="T20" fmla="*/ 83 w 146"/>
              <a:gd name="T21" fmla="*/ 103 h 107"/>
              <a:gd name="T22" fmla="*/ 83 w 146"/>
              <a:gd name="T23" fmla="*/ 91 h 107"/>
              <a:gd name="T24" fmla="*/ 83 w 146"/>
              <a:gd name="T25" fmla="*/ 75 h 107"/>
              <a:gd name="T26" fmla="*/ 86 w 146"/>
              <a:gd name="T27" fmla="*/ 56 h 107"/>
              <a:gd name="T28" fmla="*/ 92 w 146"/>
              <a:gd name="T29" fmla="*/ 40 h 107"/>
              <a:gd name="T30" fmla="*/ 103 w 146"/>
              <a:gd name="T31" fmla="*/ 27 h 107"/>
              <a:gd name="T32" fmla="*/ 121 w 146"/>
              <a:gd name="T33" fmla="*/ 19 h 107"/>
              <a:gd name="T34" fmla="*/ 146 w 146"/>
              <a:gd name="T35" fmla="*/ 23 h 107"/>
              <a:gd name="T36" fmla="*/ 45 w 146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5" name="Freeform 605"/>
          <p:cNvSpPr>
            <a:spLocks/>
          </p:cNvSpPr>
          <p:nvPr/>
        </p:nvSpPr>
        <p:spPr bwMode="auto">
          <a:xfrm>
            <a:off x="7824788" y="1992313"/>
            <a:ext cx="127000" cy="30162"/>
          </a:xfrm>
          <a:custGeom>
            <a:avLst/>
            <a:gdLst>
              <a:gd name="T0" fmla="*/ 0 w 629"/>
              <a:gd name="T1" fmla="*/ 40 h 182"/>
              <a:gd name="T2" fmla="*/ 601 w 629"/>
              <a:gd name="T3" fmla="*/ 182 h 182"/>
              <a:gd name="T4" fmla="*/ 629 w 629"/>
              <a:gd name="T5" fmla="*/ 142 h 182"/>
              <a:gd name="T6" fmla="*/ 29 w 629"/>
              <a:gd name="T7" fmla="*/ 0 h 182"/>
              <a:gd name="T8" fmla="*/ 0 w 629"/>
              <a:gd name="T9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6" name="Freeform 606"/>
          <p:cNvSpPr>
            <a:spLocks/>
          </p:cNvSpPr>
          <p:nvPr/>
        </p:nvSpPr>
        <p:spPr bwMode="auto">
          <a:xfrm>
            <a:off x="7824788" y="2005014"/>
            <a:ext cx="120650" cy="26987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7" name="Freeform 607"/>
          <p:cNvSpPr>
            <a:spLocks/>
          </p:cNvSpPr>
          <p:nvPr/>
        </p:nvSpPr>
        <p:spPr bwMode="auto">
          <a:xfrm>
            <a:off x="7824788" y="1987550"/>
            <a:ext cx="120650" cy="25400"/>
          </a:xfrm>
          <a:custGeom>
            <a:avLst/>
            <a:gdLst>
              <a:gd name="T0" fmla="*/ 0 w 606"/>
              <a:gd name="T1" fmla="*/ 28 h 170"/>
              <a:gd name="T2" fmla="*/ 600 w 606"/>
              <a:gd name="T3" fmla="*/ 170 h 170"/>
              <a:gd name="T4" fmla="*/ 606 w 606"/>
              <a:gd name="T5" fmla="*/ 142 h 170"/>
              <a:gd name="T6" fmla="*/ 5 w 606"/>
              <a:gd name="T7" fmla="*/ 0 h 170"/>
              <a:gd name="T8" fmla="*/ 0 w 606"/>
              <a:gd name="T9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28" name="AutoShape 608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2929" name="Freeform 609"/>
          <p:cNvSpPr>
            <a:spLocks/>
          </p:cNvSpPr>
          <p:nvPr/>
        </p:nvSpPr>
        <p:spPr bwMode="auto">
          <a:xfrm>
            <a:off x="7161214" y="1844675"/>
            <a:ext cx="46037" cy="57150"/>
          </a:xfrm>
          <a:custGeom>
            <a:avLst/>
            <a:gdLst>
              <a:gd name="T0" fmla="*/ 65 w 177"/>
              <a:gd name="T1" fmla="*/ 33 h 219"/>
              <a:gd name="T2" fmla="*/ 52 w 177"/>
              <a:gd name="T3" fmla="*/ 43 h 219"/>
              <a:gd name="T4" fmla="*/ 41 w 177"/>
              <a:gd name="T5" fmla="*/ 54 h 219"/>
              <a:gd name="T6" fmla="*/ 29 w 177"/>
              <a:gd name="T7" fmla="*/ 66 h 219"/>
              <a:gd name="T8" fmla="*/ 20 w 177"/>
              <a:gd name="T9" fmla="*/ 79 h 219"/>
              <a:gd name="T10" fmla="*/ 12 w 177"/>
              <a:gd name="T11" fmla="*/ 93 h 219"/>
              <a:gd name="T12" fmla="*/ 6 w 177"/>
              <a:gd name="T13" fmla="*/ 107 h 219"/>
              <a:gd name="T14" fmla="*/ 2 w 177"/>
              <a:gd name="T15" fmla="*/ 121 h 219"/>
              <a:gd name="T16" fmla="*/ 0 w 177"/>
              <a:gd name="T17" fmla="*/ 136 h 219"/>
              <a:gd name="T18" fmla="*/ 2 w 177"/>
              <a:gd name="T19" fmla="*/ 158 h 219"/>
              <a:gd name="T20" fmla="*/ 10 w 177"/>
              <a:gd name="T21" fmla="*/ 177 h 219"/>
              <a:gd name="T22" fmla="*/ 23 w 177"/>
              <a:gd name="T23" fmla="*/ 193 h 219"/>
              <a:gd name="T24" fmla="*/ 38 w 177"/>
              <a:gd name="T25" fmla="*/ 204 h 219"/>
              <a:gd name="T26" fmla="*/ 57 w 177"/>
              <a:gd name="T27" fmla="*/ 213 h 219"/>
              <a:gd name="T28" fmla="*/ 78 w 177"/>
              <a:gd name="T29" fmla="*/ 218 h 219"/>
              <a:gd name="T30" fmla="*/ 98 w 177"/>
              <a:gd name="T31" fmla="*/ 219 h 219"/>
              <a:gd name="T32" fmla="*/ 118 w 177"/>
              <a:gd name="T33" fmla="*/ 216 h 219"/>
              <a:gd name="T34" fmla="*/ 123 w 177"/>
              <a:gd name="T35" fmla="*/ 216 h 219"/>
              <a:gd name="T36" fmla="*/ 127 w 177"/>
              <a:gd name="T37" fmla="*/ 214 h 219"/>
              <a:gd name="T38" fmla="*/ 130 w 177"/>
              <a:gd name="T39" fmla="*/ 210 h 219"/>
              <a:gd name="T40" fmla="*/ 131 w 177"/>
              <a:gd name="T41" fmla="*/ 205 h 219"/>
              <a:gd name="T42" fmla="*/ 130 w 177"/>
              <a:gd name="T43" fmla="*/ 203 h 219"/>
              <a:gd name="T44" fmla="*/ 127 w 177"/>
              <a:gd name="T45" fmla="*/ 203 h 219"/>
              <a:gd name="T46" fmla="*/ 123 w 177"/>
              <a:gd name="T47" fmla="*/ 202 h 219"/>
              <a:gd name="T48" fmla="*/ 117 w 177"/>
              <a:gd name="T49" fmla="*/ 202 h 219"/>
              <a:gd name="T50" fmla="*/ 111 w 177"/>
              <a:gd name="T51" fmla="*/ 202 h 219"/>
              <a:gd name="T52" fmla="*/ 106 w 177"/>
              <a:gd name="T53" fmla="*/ 202 h 219"/>
              <a:gd name="T54" fmla="*/ 100 w 177"/>
              <a:gd name="T55" fmla="*/ 202 h 219"/>
              <a:gd name="T56" fmla="*/ 97 w 177"/>
              <a:gd name="T57" fmla="*/ 202 h 219"/>
              <a:gd name="T58" fmla="*/ 87 w 177"/>
              <a:gd name="T59" fmla="*/ 201 h 219"/>
              <a:gd name="T60" fmla="*/ 77 w 177"/>
              <a:gd name="T61" fmla="*/ 200 h 219"/>
              <a:gd name="T62" fmla="*/ 67 w 177"/>
              <a:gd name="T63" fmla="*/ 199 h 219"/>
              <a:gd name="T64" fmla="*/ 56 w 177"/>
              <a:gd name="T65" fmla="*/ 196 h 219"/>
              <a:gd name="T66" fmla="*/ 46 w 177"/>
              <a:gd name="T67" fmla="*/ 193 h 219"/>
              <a:gd name="T68" fmla="*/ 35 w 177"/>
              <a:gd name="T69" fmla="*/ 185 h 219"/>
              <a:gd name="T70" fmla="*/ 26 w 177"/>
              <a:gd name="T71" fmla="*/ 175 h 219"/>
              <a:gd name="T72" fmla="*/ 15 w 177"/>
              <a:gd name="T73" fmla="*/ 162 h 219"/>
              <a:gd name="T74" fmla="*/ 13 w 177"/>
              <a:gd name="T75" fmla="*/ 146 h 219"/>
              <a:gd name="T76" fmla="*/ 14 w 177"/>
              <a:gd name="T77" fmla="*/ 131 h 219"/>
              <a:gd name="T78" fmla="*/ 19 w 177"/>
              <a:gd name="T79" fmla="*/ 116 h 219"/>
              <a:gd name="T80" fmla="*/ 25 w 177"/>
              <a:gd name="T81" fmla="*/ 102 h 219"/>
              <a:gd name="T82" fmla="*/ 34 w 177"/>
              <a:gd name="T83" fmla="*/ 89 h 219"/>
              <a:gd name="T84" fmla="*/ 45 w 177"/>
              <a:gd name="T85" fmla="*/ 76 h 219"/>
              <a:gd name="T86" fmla="*/ 56 w 177"/>
              <a:gd name="T87" fmla="*/ 65 h 219"/>
              <a:gd name="T88" fmla="*/ 70 w 177"/>
              <a:gd name="T89" fmla="*/ 55 h 219"/>
              <a:gd name="T90" fmla="*/ 84 w 177"/>
              <a:gd name="T91" fmla="*/ 45 h 219"/>
              <a:gd name="T92" fmla="*/ 98 w 177"/>
              <a:gd name="T93" fmla="*/ 37 h 219"/>
              <a:gd name="T94" fmla="*/ 113 w 177"/>
              <a:gd name="T95" fmla="*/ 29 h 219"/>
              <a:gd name="T96" fmla="*/ 127 w 177"/>
              <a:gd name="T97" fmla="*/ 23 h 219"/>
              <a:gd name="T98" fmla="*/ 141 w 177"/>
              <a:gd name="T99" fmla="*/ 17 h 219"/>
              <a:gd name="T100" fmla="*/ 154 w 177"/>
              <a:gd name="T101" fmla="*/ 12 h 219"/>
              <a:gd name="T102" fmla="*/ 167 w 177"/>
              <a:gd name="T103" fmla="*/ 9 h 219"/>
              <a:gd name="T104" fmla="*/ 177 w 177"/>
              <a:gd name="T105" fmla="*/ 7 h 219"/>
              <a:gd name="T106" fmla="*/ 170 w 177"/>
              <a:gd name="T107" fmla="*/ 2 h 219"/>
              <a:gd name="T108" fmla="*/ 158 w 177"/>
              <a:gd name="T109" fmla="*/ 0 h 219"/>
              <a:gd name="T110" fmla="*/ 145 w 177"/>
              <a:gd name="T111" fmla="*/ 2 h 219"/>
              <a:gd name="T112" fmla="*/ 129 w 177"/>
              <a:gd name="T113" fmla="*/ 6 h 219"/>
              <a:gd name="T114" fmla="*/ 111 w 177"/>
              <a:gd name="T115" fmla="*/ 11 h 219"/>
              <a:gd name="T116" fmla="*/ 94 w 177"/>
              <a:gd name="T117" fmla="*/ 17 h 219"/>
              <a:gd name="T118" fmla="*/ 78 w 177"/>
              <a:gd name="T119" fmla="*/ 26 h 219"/>
              <a:gd name="T120" fmla="*/ 65 w 177"/>
              <a:gd name="T121" fmla="*/ 3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0" name="Freeform 610"/>
          <p:cNvSpPr>
            <a:spLocks/>
          </p:cNvSpPr>
          <p:nvPr/>
        </p:nvSpPr>
        <p:spPr bwMode="auto">
          <a:xfrm>
            <a:off x="7237413" y="1843089"/>
            <a:ext cx="30162" cy="46037"/>
          </a:xfrm>
          <a:custGeom>
            <a:avLst/>
            <a:gdLst>
              <a:gd name="T0" fmla="*/ 97 w 115"/>
              <a:gd name="T1" fmla="*/ 57 h 170"/>
              <a:gd name="T2" fmla="*/ 100 w 115"/>
              <a:gd name="T3" fmla="*/ 75 h 170"/>
              <a:gd name="T4" fmla="*/ 98 w 115"/>
              <a:gd name="T5" fmla="*/ 90 h 170"/>
              <a:gd name="T6" fmla="*/ 91 w 115"/>
              <a:gd name="T7" fmla="*/ 103 h 170"/>
              <a:gd name="T8" fmla="*/ 80 w 115"/>
              <a:gd name="T9" fmla="*/ 114 h 170"/>
              <a:gd name="T10" fmla="*/ 68 w 115"/>
              <a:gd name="T11" fmla="*/ 125 h 170"/>
              <a:gd name="T12" fmla="*/ 54 w 115"/>
              <a:gd name="T13" fmla="*/ 135 h 170"/>
              <a:gd name="T14" fmla="*/ 39 w 115"/>
              <a:gd name="T15" fmla="*/ 145 h 170"/>
              <a:gd name="T16" fmla="*/ 27 w 115"/>
              <a:gd name="T17" fmla="*/ 155 h 170"/>
              <a:gd name="T18" fmla="*/ 25 w 115"/>
              <a:gd name="T19" fmla="*/ 158 h 170"/>
              <a:gd name="T20" fmla="*/ 23 w 115"/>
              <a:gd name="T21" fmla="*/ 160 h 170"/>
              <a:gd name="T22" fmla="*/ 23 w 115"/>
              <a:gd name="T23" fmla="*/ 164 h 170"/>
              <a:gd name="T24" fmla="*/ 26 w 115"/>
              <a:gd name="T25" fmla="*/ 167 h 170"/>
              <a:gd name="T26" fmla="*/ 28 w 115"/>
              <a:gd name="T27" fmla="*/ 169 h 170"/>
              <a:gd name="T28" fmla="*/ 31 w 115"/>
              <a:gd name="T29" fmla="*/ 170 h 170"/>
              <a:gd name="T30" fmla="*/ 34 w 115"/>
              <a:gd name="T31" fmla="*/ 170 h 170"/>
              <a:gd name="T32" fmla="*/ 37 w 115"/>
              <a:gd name="T33" fmla="*/ 169 h 170"/>
              <a:gd name="T34" fmla="*/ 53 w 115"/>
              <a:gd name="T35" fmla="*/ 159 h 170"/>
              <a:gd name="T36" fmla="*/ 69 w 115"/>
              <a:gd name="T37" fmla="*/ 149 h 170"/>
              <a:gd name="T38" fmla="*/ 83 w 115"/>
              <a:gd name="T39" fmla="*/ 137 h 170"/>
              <a:gd name="T40" fmla="*/ 97 w 115"/>
              <a:gd name="T41" fmla="*/ 123 h 170"/>
              <a:gd name="T42" fmla="*/ 106 w 115"/>
              <a:gd name="T43" fmla="*/ 108 h 170"/>
              <a:gd name="T44" fmla="*/ 113 w 115"/>
              <a:gd name="T45" fmla="*/ 91 h 170"/>
              <a:gd name="T46" fmla="*/ 115 w 115"/>
              <a:gd name="T47" fmla="*/ 73 h 170"/>
              <a:gd name="T48" fmla="*/ 111 w 115"/>
              <a:gd name="T49" fmla="*/ 53 h 170"/>
              <a:gd name="T50" fmla="*/ 101 w 115"/>
              <a:gd name="T51" fmla="*/ 39 h 170"/>
              <a:gd name="T52" fmla="*/ 89 w 115"/>
              <a:gd name="T53" fmla="*/ 26 h 170"/>
              <a:gd name="T54" fmla="*/ 72 w 115"/>
              <a:gd name="T55" fmla="*/ 15 h 170"/>
              <a:gd name="T56" fmla="*/ 55 w 115"/>
              <a:gd name="T57" fmla="*/ 8 h 170"/>
              <a:gd name="T58" fmla="*/ 37 w 115"/>
              <a:gd name="T59" fmla="*/ 2 h 170"/>
              <a:gd name="T60" fmla="*/ 21 w 115"/>
              <a:gd name="T61" fmla="*/ 0 h 170"/>
              <a:gd name="T62" fmla="*/ 9 w 115"/>
              <a:gd name="T63" fmla="*/ 1 h 170"/>
              <a:gd name="T64" fmla="*/ 0 w 115"/>
              <a:gd name="T65" fmla="*/ 5 h 170"/>
              <a:gd name="T66" fmla="*/ 15 w 115"/>
              <a:gd name="T67" fmla="*/ 10 h 170"/>
              <a:gd name="T68" fmla="*/ 30 w 115"/>
              <a:gd name="T69" fmla="*/ 13 h 170"/>
              <a:gd name="T70" fmla="*/ 43 w 115"/>
              <a:gd name="T71" fmla="*/ 16 h 170"/>
              <a:gd name="T72" fmla="*/ 57 w 115"/>
              <a:gd name="T73" fmla="*/ 20 h 170"/>
              <a:gd name="T74" fmla="*/ 70 w 115"/>
              <a:gd name="T75" fmla="*/ 26 h 170"/>
              <a:gd name="T76" fmla="*/ 81 w 115"/>
              <a:gd name="T77" fmla="*/ 33 h 170"/>
              <a:gd name="T78" fmla="*/ 91 w 115"/>
              <a:gd name="T79" fmla="*/ 43 h 170"/>
              <a:gd name="T80" fmla="*/ 97 w 115"/>
              <a:gd name="T81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1" name="Freeform 611"/>
          <p:cNvSpPr>
            <a:spLocks/>
          </p:cNvSpPr>
          <p:nvPr/>
        </p:nvSpPr>
        <p:spPr bwMode="auto">
          <a:xfrm>
            <a:off x="7132639" y="1833564"/>
            <a:ext cx="73025" cy="92075"/>
          </a:xfrm>
          <a:custGeom>
            <a:avLst/>
            <a:gdLst>
              <a:gd name="T0" fmla="*/ 90 w 289"/>
              <a:gd name="T1" fmla="*/ 65 h 352"/>
              <a:gd name="T2" fmla="*/ 48 w 289"/>
              <a:gd name="T3" fmla="*/ 106 h 352"/>
              <a:gd name="T4" fmla="*/ 16 w 289"/>
              <a:gd name="T5" fmla="*/ 156 h 352"/>
              <a:gd name="T6" fmla="*/ 0 w 289"/>
              <a:gd name="T7" fmla="*/ 211 h 352"/>
              <a:gd name="T8" fmla="*/ 3 w 289"/>
              <a:gd name="T9" fmla="*/ 249 h 352"/>
              <a:gd name="T10" fmla="*/ 10 w 289"/>
              <a:gd name="T11" fmla="*/ 264 h 352"/>
              <a:gd name="T12" fmla="*/ 19 w 289"/>
              <a:gd name="T13" fmla="*/ 277 h 352"/>
              <a:gd name="T14" fmla="*/ 31 w 289"/>
              <a:gd name="T15" fmla="*/ 289 h 352"/>
              <a:gd name="T16" fmla="*/ 51 w 289"/>
              <a:gd name="T17" fmla="*/ 302 h 352"/>
              <a:gd name="T18" fmla="*/ 78 w 289"/>
              <a:gd name="T19" fmla="*/ 316 h 352"/>
              <a:gd name="T20" fmla="*/ 107 w 289"/>
              <a:gd name="T21" fmla="*/ 327 h 352"/>
              <a:gd name="T22" fmla="*/ 137 w 289"/>
              <a:gd name="T23" fmla="*/ 335 h 352"/>
              <a:gd name="T24" fmla="*/ 167 w 289"/>
              <a:gd name="T25" fmla="*/ 342 h 352"/>
              <a:gd name="T26" fmla="*/ 198 w 289"/>
              <a:gd name="T27" fmla="*/ 346 h 352"/>
              <a:gd name="T28" fmla="*/ 229 w 289"/>
              <a:gd name="T29" fmla="*/ 349 h 352"/>
              <a:gd name="T30" fmla="*/ 260 w 289"/>
              <a:gd name="T31" fmla="*/ 351 h 352"/>
              <a:gd name="T32" fmla="*/ 280 w 289"/>
              <a:gd name="T33" fmla="*/ 352 h 352"/>
              <a:gd name="T34" fmla="*/ 287 w 289"/>
              <a:gd name="T35" fmla="*/ 346 h 352"/>
              <a:gd name="T36" fmla="*/ 289 w 289"/>
              <a:gd name="T37" fmla="*/ 335 h 352"/>
              <a:gd name="T38" fmla="*/ 283 w 289"/>
              <a:gd name="T39" fmla="*/ 328 h 352"/>
              <a:gd name="T40" fmla="*/ 264 w 289"/>
              <a:gd name="T41" fmla="*/ 327 h 352"/>
              <a:gd name="T42" fmla="*/ 235 w 289"/>
              <a:gd name="T43" fmla="*/ 326 h 352"/>
              <a:gd name="T44" fmla="*/ 207 w 289"/>
              <a:gd name="T45" fmla="*/ 323 h 352"/>
              <a:gd name="T46" fmla="*/ 179 w 289"/>
              <a:gd name="T47" fmla="*/ 319 h 352"/>
              <a:gd name="T48" fmla="*/ 150 w 289"/>
              <a:gd name="T49" fmla="*/ 314 h 352"/>
              <a:gd name="T50" fmla="*/ 122 w 289"/>
              <a:gd name="T51" fmla="*/ 306 h 352"/>
              <a:gd name="T52" fmla="*/ 95 w 289"/>
              <a:gd name="T53" fmla="*/ 298 h 352"/>
              <a:gd name="T54" fmla="*/ 68 w 289"/>
              <a:gd name="T55" fmla="*/ 285 h 352"/>
              <a:gd name="T56" fmla="*/ 45 w 289"/>
              <a:gd name="T57" fmla="*/ 271 h 352"/>
              <a:gd name="T58" fmla="*/ 32 w 289"/>
              <a:gd name="T59" fmla="*/ 250 h 352"/>
              <a:gd name="T60" fmla="*/ 27 w 289"/>
              <a:gd name="T61" fmla="*/ 222 h 352"/>
              <a:gd name="T62" fmla="*/ 34 w 289"/>
              <a:gd name="T63" fmla="*/ 183 h 352"/>
              <a:gd name="T64" fmla="*/ 45 w 289"/>
              <a:gd name="T65" fmla="*/ 153 h 352"/>
              <a:gd name="T66" fmla="*/ 61 w 289"/>
              <a:gd name="T67" fmla="*/ 127 h 352"/>
              <a:gd name="T68" fmla="*/ 80 w 289"/>
              <a:gd name="T69" fmla="*/ 103 h 352"/>
              <a:gd name="T70" fmla="*/ 102 w 289"/>
              <a:gd name="T71" fmla="*/ 82 h 352"/>
              <a:gd name="T72" fmla="*/ 129 w 289"/>
              <a:gd name="T73" fmla="*/ 59 h 352"/>
              <a:gd name="T74" fmla="*/ 162 w 289"/>
              <a:gd name="T75" fmla="*/ 38 h 352"/>
              <a:gd name="T76" fmla="*/ 197 w 289"/>
              <a:gd name="T77" fmla="*/ 20 h 352"/>
              <a:gd name="T78" fmla="*/ 227 w 289"/>
              <a:gd name="T79" fmla="*/ 6 h 352"/>
              <a:gd name="T80" fmla="*/ 228 w 289"/>
              <a:gd name="T81" fmla="*/ 0 h 352"/>
              <a:gd name="T82" fmla="*/ 198 w 289"/>
              <a:gd name="T83" fmla="*/ 5 h 352"/>
              <a:gd name="T84" fmla="*/ 162 w 289"/>
              <a:gd name="T85" fmla="*/ 18 h 352"/>
              <a:gd name="T86" fmla="*/ 127 w 289"/>
              <a:gd name="T87" fmla="*/ 3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2" name="Freeform 612"/>
          <p:cNvSpPr>
            <a:spLocks/>
          </p:cNvSpPr>
          <p:nvPr/>
        </p:nvSpPr>
        <p:spPr bwMode="auto">
          <a:xfrm>
            <a:off x="7235825" y="1830388"/>
            <a:ext cx="65088" cy="63500"/>
          </a:xfrm>
          <a:custGeom>
            <a:avLst/>
            <a:gdLst>
              <a:gd name="T0" fmla="*/ 210 w 252"/>
              <a:gd name="T1" fmla="*/ 72 h 235"/>
              <a:gd name="T2" fmla="*/ 222 w 252"/>
              <a:gd name="T3" fmla="*/ 85 h 235"/>
              <a:gd name="T4" fmla="*/ 228 w 252"/>
              <a:gd name="T5" fmla="*/ 100 h 235"/>
              <a:gd name="T6" fmla="*/ 232 w 252"/>
              <a:gd name="T7" fmla="*/ 116 h 235"/>
              <a:gd name="T8" fmla="*/ 232 w 252"/>
              <a:gd name="T9" fmla="*/ 133 h 235"/>
              <a:gd name="T10" fmla="*/ 230 w 252"/>
              <a:gd name="T11" fmla="*/ 147 h 235"/>
              <a:gd name="T12" fmla="*/ 226 w 252"/>
              <a:gd name="T13" fmla="*/ 159 h 235"/>
              <a:gd name="T14" fmla="*/ 218 w 252"/>
              <a:gd name="T15" fmla="*/ 171 h 235"/>
              <a:gd name="T16" fmla="*/ 211 w 252"/>
              <a:gd name="T17" fmla="*/ 180 h 235"/>
              <a:gd name="T18" fmla="*/ 202 w 252"/>
              <a:gd name="T19" fmla="*/ 191 h 235"/>
              <a:gd name="T20" fmla="*/ 192 w 252"/>
              <a:gd name="T21" fmla="*/ 200 h 235"/>
              <a:gd name="T22" fmla="*/ 183 w 252"/>
              <a:gd name="T23" fmla="*/ 209 h 235"/>
              <a:gd name="T24" fmla="*/ 173 w 252"/>
              <a:gd name="T25" fmla="*/ 219 h 235"/>
              <a:gd name="T26" fmla="*/ 171 w 252"/>
              <a:gd name="T27" fmla="*/ 222 h 235"/>
              <a:gd name="T28" fmla="*/ 170 w 252"/>
              <a:gd name="T29" fmla="*/ 225 h 235"/>
              <a:gd name="T30" fmla="*/ 171 w 252"/>
              <a:gd name="T31" fmla="*/ 229 h 235"/>
              <a:gd name="T32" fmla="*/ 173 w 252"/>
              <a:gd name="T33" fmla="*/ 232 h 235"/>
              <a:gd name="T34" fmla="*/ 176 w 252"/>
              <a:gd name="T35" fmla="*/ 234 h 235"/>
              <a:gd name="T36" fmla="*/ 180 w 252"/>
              <a:gd name="T37" fmla="*/ 235 h 235"/>
              <a:gd name="T38" fmla="*/ 184 w 252"/>
              <a:gd name="T39" fmla="*/ 234 h 235"/>
              <a:gd name="T40" fmla="*/ 187 w 252"/>
              <a:gd name="T41" fmla="*/ 232 h 235"/>
              <a:gd name="T42" fmla="*/ 208 w 252"/>
              <a:gd name="T43" fmla="*/ 218 h 235"/>
              <a:gd name="T44" fmla="*/ 225 w 252"/>
              <a:gd name="T45" fmla="*/ 200 h 235"/>
              <a:gd name="T46" fmla="*/ 239 w 252"/>
              <a:gd name="T47" fmla="*/ 178 h 235"/>
              <a:gd name="T48" fmla="*/ 249 w 252"/>
              <a:gd name="T49" fmla="*/ 156 h 235"/>
              <a:gd name="T50" fmla="*/ 252 w 252"/>
              <a:gd name="T51" fmla="*/ 131 h 235"/>
              <a:gd name="T52" fmla="*/ 250 w 252"/>
              <a:gd name="T53" fmla="*/ 108 h 235"/>
              <a:gd name="T54" fmla="*/ 242 w 252"/>
              <a:gd name="T55" fmla="*/ 85 h 235"/>
              <a:gd name="T56" fmla="*/ 225 w 252"/>
              <a:gd name="T57" fmla="*/ 65 h 235"/>
              <a:gd name="T58" fmla="*/ 212 w 252"/>
              <a:gd name="T59" fmla="*/ 54 h 235"/>
              <a:gd name="T60" fmla="*/ 197 w 252"/>
              <a:gd name="T61" fmla="*/ 45 h 235"/>
              <a:gd name="T62" fmla="*/ 181 w 252"/>
              <a:gd name="T63" fmla="*/ 36 h 235"/>
              <a:gd name="T64" fmla="*/ 164 w 252"/>
              <a:gd name="T65" fmla="*/ 29 h 235"/>
              <a:gd name="T66" fmla="*/ 146 w 252"/>
              <a:gd name="T67" fmla="*/ 22 h 235"/>
              <a:gd name="T68" fmla="*/ 127 w 252"/>
              <a:gd name="T69" fmla="*/ 17 h 235"/>
              <a:gd name="T70" fmla="*/ 109 w 252"/>
              <a:gd name="T71" fmla="*/ 12 h 235"/>
              <a:gd name="T72" fmla="*/ 90 w 252"/>
              <a:gd name="T73" fmla="*/ 7 h 235"/>
              <a:gd name="T74" fmla="*/ 73 w 252"/>
              <a:gd name="T75" fmla="*/ 4 h 235"/>
              <a:gd name="T76" fmla="*/ 57 w 252"/>
              <a:gd name="T77" fmla="*/ 2 h 235"/>
              <a:gd name="T78" fmla="*/ 42 w 252"/>
              <a:gd name="T79" fmla="*/ 0 h 235"/>
              <a:gd name="T80" fmla="*/ 28 w 252"/>
              <a:gd name="T81" fmla="*/ 0 h 235"/>
              <a:gd name="T82" fmla="*/ 17 w 252"/>
              <a:gd name="T83" fmla="*/ 0 h 235"/>
              <a:gd name="T84" fmla="*/ 8 w 252"/>
              <a:gd name="T85" fmla="*/ 1 h 235"/>
              <a:gd name="T86" fmla="*/ 3 w 252"/>
              <a:gd name="T87" fmla="*/ 3 h 235"/>
              <a:gd name="T88" fmla="*/ 0 w 252"/>
              <a:gd name="T89" fmla="*/ 5 h 235"/>
              <a:gd name="T90" fmla="*/ 10 w 252"/>
              <a:gd name="T91" fmla="*/ 7 h 235"/>
              <a:gd name="T92" fmla="*/ 22 w 252"/>
              <a:gd name="T93" fmla="*/ 8 h 235"/>
              <a:gd name="T94" fmla="*/ 33 w 252"/>
              <a:gd name="T95" fmla="*/ 11 h 235"/>
              <a:gd name="T96" fmla="*/ 46 w 252"/>
              <a:gd name="T97" fmla="*/ 13 h 235"/>
              <a:gd name="T98" fmla="*/ 60 w 252"/>
              <a:gd name="T99" fmla="*/ 15 h 235"/>
              <a:gd name="T100" fmla="*/ 73 w 252"/>
              <a:gd name="T101" fmla="*/ 17 h 235"/>
              <a:gd name="T102" fmla="*/ 87 w 252"/>
              <a:gd name="T103" fmla="*/ 20 h 235"/>
              <a:gd name="T104" fmla="*/ 102 w 252"/>
              <a:gd name="T105" fmla="*/ 23 h 235"/>
              <a:gd name="T106" fmla="*/ 115 w 252"/>
              <a:gd name="T107" fmla="*/ 28 h 235"/>
              <a:gd name="T108" fmla="*/ 130 w 252"/>
              <a:gd name="T109" fmla="*/ 32 h 235"/>
              <a:gd name="T110" fmla="*/ 145 w 252"/>
              <a:gd name="T111" fmla="*/ 37 h 235"/>
              <a:gd name="T112" fmla="*/ 159 w 252"/>
              <a:gd name="T113" fmla="*/ 43 h 235"/>
              <a:gd name="T114" fmla="*/ 172 w 252"/>
              <a:gd name="T115" fmla="*/ 49 h 235"/>
              <a:gd name="T116" fmla="*/ 186 w 252"/>
              <a:gd name="T117" fmla="*/ 55 h 235"/>
              <a:gd name="T118" fmla="*/ 198 w 252"/>
              <a:gd name="T119" fmla="*/ 64 h 235"/>
              <a:gd name="T120" fmla="*/ 210 w 252"/>
              <a:gd name="T121" fmla="*/ 7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3" name="Freeform 613"/>
          <p:cNvSpPr>
            <a:spLocks/>
          </p:cNvSpPr>
          <p:nvPr/>
        </p:nvSpPr>
        <p:spPr bwMode="auto">
          <a:xfrm>
            <a:off x="7108825" y="1863725"/>
            <a:ext cx="26988" cy="58738"/>
          </a:xfrm>
          <a:custGeom>
            <a:avLst/>
            <a:gdLst>
              <a:gd name="T0" fmla="*/ 0 w 103"/>
              <a:gd name="T1" fmla="*/ 120 h 220"/>
              <a:gd name="T2" fmla="*/ 0 w 103"/>
              <a:gd name="T3" fmla="*/ 138 h 220"/>
              <a:gd name="T4" fmla="*/ 4 w 103"/>
              <a:gd name="T5" fmla="*/ 155 h 220"/>
              <a:gd name="T6" fmla="*/ 12 w 103"/>
              <a:gd name="T7" fmla="*/ 171 h 220"/>
              <a:gd name="T8" fmla="*/ 22 w 103"/>
              <a:gd name="T9" fmla="*/ 185 h 220"/>
              <a:gd name="T10" fmla="*/ 35 w 103"/>
              <a:gd name="T11" fmla="*/ 197 h 220"/>
              <a:gd name="T12" fmla="*/ 50 w 103"/>
              <a:gd name="T13" fmla="*/ 207 h 220"/>
              <a:gd name="T14" fmla="*/ 66 w 103"/>
              <a:gd name="T15" fmla="*/ 215 h 220"/>
              <a:gd name="T16" fmla="*/ 83 w 103"/>
              <a:gd name="T17" fmla="*/ 219 h 220"/>
              <a:gd name="T18" fmla="*/ 89 w 103"/>
              <a:gd name="T19" fmla="*/ 220 h 220"/>
              <a:gd name="T20" fmla="*/ 94 w 103"/>
              <a:gd name="T21" fmla="*/ 218 h 220"/>
              <a:gd name="T22" fmla="*/ 98 w 103"/>
              <a:gd name="T23" fmla="*/ 215 h 220"/>
              <a:gd name="T24" fmla="*/ 100 w 103"/>
              <a:gd name="T25" fmla="*/ 211 h 220"/>
              <a:gd name="T26" fmla="*/ 100 w 103"/>
              <a:gd name="T27" fmla="*/ 205 h 220"/>
              <a:gd name="T28" fmla="*/ 99 w 103"/>
              <a:gd name="T29" fmla="*/ 200 h 220"/>
              <a:gd name="T30" fmla="*/ 96 w 103"/>
              <a:gd name="T31" fmla="*/ 196 h 220"/>
              <a:gd name="T32" fmla="*/ 91 w 103"/>
              <a:gd name="T33" fmla="*/ 193 h 220"/>
              <a:gd name="T34" fmla="*/ 74 w 103"/>
              <a:gd name="T35" fmla="*/ 187 h 220"/>
              <a:gd name="T36" fmla="*/ 58 w 103"/>
              <a:gd name="T37" fmla="*/ 178 h 220"/>
              <a:gd name="T38" fmla="*/ 45 w 103"/>
              <a:gd name="T39" fmla="*/ 167 h 220"/>
              <a:gd name="T40" fmla="*/ 36 w 103"/>
              <a:gd name="T41" fmla="*/ 154 h 220"/>
              <a:gd name="T42" fmla="*/ 30 w 103"/>
              <a:gd name="T43" fmla="*/ 138 h 220"/>
              <a:gd name="T44" fmla="*/ 27 w 103"/>
              <a:gd name="T45" fmla="*/ 121 h 220"/>
              <a:gd name="T46" fmla="*/ 27 w 103"/>
              <a:gd name="T47" fmla="*/ 103 h 220"/>
              <a:gd name="T48" fmla="*/ 32 w 103"/>
              <a:gd name="T49" fmla="*/ 83 h 220"/>
              <a:gd name="T50" fmla="*/ 39 w 103"/>
              <a:gd name="T51" fmla="*/ 69 h 220"/>
              <a:gd name="T52" fmla="*/ 51 w 103"/>
              <a:gd name="T53" fmla="*/ 56 h 220"/>
              <a:gd name="T54" fmla="*/ 63 w 103"/>
              <a:gd name="T55" fmla="*/ 43 h 220"/>
              <a:gd name="T56" fmla="*/ 77 w 103"/>
              <a:gd name="T57" fmla="*/ 31 h 220"/>
              <a:gd name="T58" fmla="*/ 89 w 103"/>
              <a:gd name="T59" fmla="*/ 21 h 220"/>
              <a:gd name="T60" fmla="*/ 98 w 103"/>
              <a:gd name="T61" fmla="*/ 12 h 220"/>
              <a:gd name="T62" fmla="*/ 103 w 103"/>
              <a:gd name="T63" fmla="*/ 5 h 220"/>
              <a:gd name="T64" fmla="*/ 103 w 103"/>
              <a:gd name="T65" fmla="*/ 0 h 220"/>
              <a:gd name="T66" fmla="*/ 92 w 103"/>
              <a:gd name="T67" fmla="*/ 4 h 220"/>
              <a:gd name="T68" fmla="*/ 77 w 103"/>
              <a:gd name="T69" fmla="*/ 12 h 220"/>
              <a:gd name="T70" fmla="*/ 61 w 103"/>
              <a:gd name="T71" fmla="*/ 25 h 220"/>
              <a:gd name="T72" fmla="*/ 44 w 103"/>
              <a:gd name="T73" fmla="*/ 40 h 220"/>
              <a:gd name="T74" fmla="*/ 29 w 103"/>
              <a:gd name="T75" fmla="*/ 57 h 220"/>
              <a:gd name="T76" fmla="*/ 16 w 103"/>
              <a:gd name="T77" fmla="*/ 77 h 220"/>
              <a:gd name="T78" fmla="*/ 6 w 103"/>
              <a:gd name="T79" fmla="*/ 98 h 220"/>
              <a:gd name="T80" fmla="*/ 0 w 103"/>
              <a:gd name="T81" fmla="*/ 1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2934" name="Freeform 614"/>
          <p:cNvSpPr>
            <a:spLocks/>
          </p:cNvSpPr>
          <p:nvPr/>
        </p:nvSpPr>
        <p:spPr bwMode="auto">
          <a:xfrm>
            <a:off x="7288213" y="1827213"/>
            <a:ext cx="57150" cy="74612"/>
          </a:xfrm>
          <a:custGeom>
            <a:avLst/>
            <a:gdLst>
              <a:gd name="T0" fmla="*/ 186 w 220"/>
              <a:gd name="T1" fmla="*/ 115 h 288"/>
              <a:gd name="T2" fmla="*/ 196 w 220"/>
              <a:gd name="T3" fmla="*/ 133 h 288"/>
              <a:gd name="T4" fmla="*/ 202 w 220"/>
              <a:gd name="T5" fmla="*/ 153 h 288"/>
              <a:gd name="T6" fmla="*/ 199 w 220"/>
              <a:gd name="T7" fmla="*/ 174 h 288"/>
              <a:gd name="T8" fmla="*/ 186 w 220"/>
              <a:gd name="T9" fmla="*/ 194 h 288"/>
              <a:gd name="T10" fmla="*/ 168 w 220"/>
              <a:gd name="T11" fmla="*/ 213 h 288"/>
              <a:gd name="T12" fmla="*/ 148 w 220"/>
              <a:gd name="T13" fmla="*/ 229 h 288"/>
              <a:gd name="T14" fmla="*/ 127 w 220"/>
              <a:gd name="T15" fmla="*/ 246 h 288"/>
              <a:gd name="T16" fmla="*/ 115 w 220"/>
              <a:gd name="T17" fmla="*/ 258 h 288"/>
              <a:gd name="T18" fmla="*/ 110 w 220"/>
              <a:gd name="T19" fmla="*/ 267 h 288"/>
              <a:gd name="T20" fmla="*/ 107 w 220"/>
              <a:gd name="T21" fmla="*/ 276 h 288"/>
              <a:gd name="T22" fmla="*/ 109 w 220"/>
              <a:gd name="T23" fmla="*/ 284 h 288"/>
              <a:gd name="T24" fmla="*/ 117 w 220"/>
              <a:gd name="T25" fmla="*/ 288 h 288"/>
              <a:gd name="T26" fmla="*/ 124 w 220"/>
              <a:gd name="T27" fmla="*/ 287 h 288"/>
              <a:gd name="T28" fmla="*/ 138 w 220"/>
              <a:gd name="T29" fmla="*/ 271 h 288"/>
              <a:gd name="T30" fmla="*/ 161 w 220"/>
              <a:gd name="T31" fmla="*/ 250 h 288"/>
              <a:gd name="T32" fmla="*/ 185 w 220"/>
              <a:gd name="T33" fmla="*/ 229 h 288"/>
              <a:gd name="T34" fmla="*/ 206 w 220"/>
              <a:gd name="T35" fmla="*/ 204 h 288"/>
              <a:gd name="T36" fmla="*/ 219 w 220"/>
              <a:gd name="T37" fmla="*/ 173 h 288"/>
              <a:gd name="T38" fmla="*/ 218 w 220"/>
              <a:gd name="T39" fmla="*/ 141 h 288"/>
              <a:gd name="T40" fmla="*/ 204 w 220"/>
              <a:gd name="T41" fmla="*/ 111 h 288"/>
              <a:gd name="T42" fmla="*/ 182 w 220"/>
              <a:gd name="T43" fmla="*/ 86 h 288"/>
              <a:gd name="T44" fmla="*/ 158 w 220"/>
              <a:gd name="T45" fmla="*/ 70 h 288"/>
              <a:gd name="T46" fmla="*/ 134 w 220"/>
              <a:gd name="T47" fmla="*/ 56 h 288"/>
              <a:gd name="T48" fmla="*/ 109 w 220"/>
              <a:gd name="T49" fmla="*/ 43 h 288"/>
              <a:gd name="T50" fmla="*/ 83 w 220"/>
              <a:gd name="T51" fmla="*/ 29 h 288"/>
              <a:gd name="T52" fmla="*/ 59 w 220"/>
              <a:gd name="T53" fmla="*/ 17 h 288"/>
              <a:gd name="T54" fmla="*/ 36 w 220"/>
              <a:gd name="T55" fmla="*/ 7 h 288"/>
              <a:gd name="T56" fmla="*/ 18 w 220"/>
              <a:gd name="T57" fmla="*/ 1 h 288"/>
              <a:gd name="T58" fmla="*/ 4 w 220"/>
              <a:gd name="T59" fmla="*/ 0 h 288"/>
              <a:gd name="T60" fmla="*/ 9 w 220"/>
              <a:gd name="T61" fmla="*/ 7 h 288"/>
              <a:gd name="T62" fmla="*/ 31 w 220"/>
              <a:gd name="T63" fmla="*/ 18 h 288"/>
              <a:gd name="T64" fmla="*/ 54 w 220"/>
              <a:gd name="T65" fmla="*/ 29 h 288"/>
              <a:gd name="T66" fmla="*/ 77 w 220"/>
              <a:gd name="T67" fmla="*/ 40 h 288"/>
              <a:gd name="T68" fmla="*/ 101 w 220"/>
              <a:gd name="T69" fmla="*/ 53 h 288"/>
              <a:gd name="T70" fmla="*/ 124 w 220"/>
              <a:gd name="T71" fmla="*/ 66 h 288"/>
              <a:gd name="T72" fmla="*/ 147 w 220"/>
              <a:gd name="T73" fmla="*/ 82 h 288"/>
              <a:gd name="T74" fmla="*/ 168 w 220"/>
              <a:gd name="T75" fmla="*/ 9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pSp>
        <p:nvGrpSpPr>
          <p:cNvPr id="312935" name="Group 615"/>
          <p:cNvGrpSpPr>
            <a:grpSpLocks/>
          </p:cNvGrpSpPr>
          <p:nvPr/>
        </p:nvGrpSpPr>
        <p:grpSpPr bwMode="auto">
          <a:xfrm>
            <a:off x="6891338" y="3430588"/>
            <a:ext cx="290512" cy="404812"/>
            <a:chOff x="3381" y="2161"/>
            <a:chExt cx="183" cy="255"/>
          </a:xfrm>
        </p:grpSpPr>
        <p:pic>
          <p:nvPicPr>
            <p:cNvPr id="312936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solidFill>
                <a:schemeClr val="tx1"/>
              </a:solidFill>
            </a:ln>
          </p:spPr>
        </p:pic>
        <p:sp>
          <p:nvSpPr>
            <p:cNvPr id="312937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8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39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0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1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2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3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4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5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6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7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8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49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0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1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52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53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312954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5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6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7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8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59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960" name="Line 640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12961" name="Group 641"/>
          <p:cNvGrpSpPr>
            <a:grpSpLocks/>
          </p:cNvGrpSpPr>
          <p:nvPr/>
        </p:nvGrpSpPr>
        <p:grpSpPr bwMode="auto">
          <a:xfrm>
            <a:off x="8315326" y="4984751"/>
            <a:ext cx="290513" cy="404813"/>
            <a:chOff x="3901" y="2524"/>
            <a:chExt cx="183" cy="255"/>
          </a:xfrm>
        </p:grpSpPr>
        <p:sp>
          <p:nvSpPr>
            <p:cNvPr id="312962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70 w 199"/>
                <a:gd name="T1" fmla="*/ 29 h 232"/>
                <a:gd name="T2" fmla="*/ 55 w 199"/>
                <a:gd name="T3" fmla="*/ 39 h 232"/>
                <a:gd name="T4" fmla="*/ 42 w 199"/>
                <a:gd name="T5" fmla="*/ 50 h 232"/>
                <a:gd name="T6" fmla="*/ 30 w 199"/>
                <a:gd name="T7" fmla="*/ 63 h 232"/>
                <a:gd name="T8" fmla="*/ 20 w 199"/>
                <a:gd name="T9" fmla="*/ 77 h 232"/>
                <a:gd name="T10" fmla="*/ 12 w 199"/>
                <a:gd name="T11" fmla="*/ 91 h 232"/>
                <a:gd name="T12" fmla="*/ 6 w 199"/>
                <a:gd name="T13" fmla="*/ 108 h 232"/>
                <a:gd name="T14" fmla="*/ 2 w 199"/>
                <a:gd name="T15" fmla="*/ 125 h 232"/>
                <a:gd name="T16" fmla="*/ 0 w 199"/>
                <a:gd name="T17" fmla="*/ 142 h 232"/>
                <a:gd name="T18" fmla="*/ 2 w 199"/>
                <a:gd name="T19" fmla="*/ 166 h 232"/>
                <a:gd name="T20" fmla="*/ 12 w 199"/>
                <a:gd name="T21" fmla="*/ 186 h 232"/>
                <a:gd name="T22" fmla="*/ 26 w 199"/>
                <a:gd name="T23" fmla="*/ 203 h 232"/>
                <a:gd name="T24" fmla="*/ 45 w 199"/>
                <a:gd name="T25" fmla="*/ 216 h 232"/>
                <a:gd name="T26" fmla="*/ 66 w 199"/>
                <a:gd name="T27" fmla="*/ 226 h 232"/>
                <a:gd name="T28" fmla="*/ 88 w 199"/>
                <a:gd name="T29" fmla="*/ 230 h 232"/>
                <a:gd name="T30" fmla="*/ 111 w 199"/>
                <a:gd name="T31" fmla="*/ 232 h 232"/>
                <a:gd name="T32" fmla="*/ 134 w 199"/>
                <a:gd name="T33" fmla="*/ 228 h 232"/>
                <a:gd name="T34" fmla="*/ 138 w 199"/>
                <a:gd name="T35" fmla="*/ 228 h 232"/>
                <a:gd name="T36" fmla="*/ 143 w 199"/>
                <a:gd name="T37" fmla="*/ 226 h 232"/>
                <a:gd name="T38" fmla="*/ 147 w 199"/>
                <a:gd name="T39" fmla="*/ 222 h 232"/>
                <a:gd name="T40" fmla="*/ 148 w 199"/>
                <a:gd name="T41" fmla="*/ 218 h 232"/>
                <a:gd name="T42" fmla="*/ 145 w 199"/>
                <a:gd name="T43" fmla="*/ 212 h 232"/>
                <a:gd name="T44" fmla="*/ 141 w 199"/>
                <a:gd name="T45" fmla="*/ 207 h 232"/>
                <a:gd name="T46" fmla="*/ 135 w 199"/>
                <a:gd name="T47" fmla="*/ 203 h 232"/>
                <a:gd name="T48" fmla="*/ 129 w 199"/>
                <a:gd name="T49" fmla="*/ 201 h 232"/>
                <a:gd name="T50" fmla="*/ 117 w 199"/>
                <a:gd name="T51" fmla="*/ 197 h 232"/>
                <a:gd name="T52" fmla="*/ 105 w 199"/>
                <a:gd name="T53" fmla="*/ 195 h 232"/>
                <a:gd name="T54" fmla="*/ 94 w 199"/>
                <a:gd name="T55" fmla="*/ 193 h 232"/>
                <a:gd name="T56" fmla="*/ 83 w 199"/>
                <a:gd name="T57" fmla="*/ 190 h 232"/>
                <a:gd name="T58" fmla="*/ 73 w 199"/>
                <a:gd name="T59" fmla="*/ 187 h 232"/>
                <a:gd name="T60" fmla="*/ 62 w 199"/>
                <a:gd name="T61" fmla="*/ 182 h 232"/>
                <a:gd name="T62" fmla="*/ 53 w 199"/>
                <a:gd name="T63" fmla="*/ 176 h 232"/>
                <a:gd name="T64" fmla="*/ 43 w 199"/>
                <a:gd name="T65" fmla="*/ 167 h 232"/>
                <a:gd name="T66" fmla="*/ 40 w 199"/>
                <a:gd name="T67" fmla="*/ 128 h 232"/>
                <a:gd name="T68" fmla="*/ 49 w 199"/>
                <a:gd name="T69" fmla="*/ 96 h 232"/>
                <a:gd name="T70" fmla="*/ 68 w 199"/>
                <a:gd name="T71" fmla="*/ 71 h 232"/>
                <a:gd name="T72" fmla="*/ 94 w 199"/>
                <a:gd name="T73" fmla="*/ 50 h 232"/>
                <a:gd name="T74" fmla="*/ 122 w 199"/>
                <a:gd name="T75" fmla="*/ 34 h 232"/>
                <a:gd name="T76" fmla="*/ 151 w 199"/>
                <a:gd name="T77" fmla="*/ 21 h 232"/>
                <a:gd name="T78" fmla="*/ 178 w 199"/>
                <a:gd name="T79" fmla="*/ 12 h 232"/>
                <a:gd name="T80" fmla="*/ 199 w 199"/>
                <a:gd name="T81" fmla="*/ 4 h 232"/>
                <a:gd name="T82" fmla="*/ 186 w 199"/>
                <a:gd name="T83" fmla="*/ 1 h 232"/>
                <a:gd name="T84" fmla="*/ 172 w 199"/>
                <a:gd name="T85" fmla="*/ 0 h 232"/>
                <a:gd name="T86" fmla="*/ 156 w 199"/>
                <a:gd name="T87" fmla="*/ 2 h 232"/>
                <a:gd name="T88" fmla="*/ 138 w 199"/>
                <a:gd name="T89" fmla="*/ 4 h 232"/>
                <a:gd name="T90" fmla="*/ 121 w 199"/>
                <a:gd name="T91" fmla="*/ 10 h 232"/>
                <a:gd name="T92" fmla="*/ 103 w 199"/>
                <a:gd name="T93" fmla="*/ 16 h 232"/>
                <a:gd name="T94" fmla="*/ 86 w 199"/>
                <a:gd name="T95" fmla="*/ 23 h 232"/>
                <a:gd name="T96" fmla="*/ 70 w 199"/>
                <a:gd name="T97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3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08 w 128"/>
                <a:gd name="T1" fmla="*/ 59 h 180"/>
                <a:gd name="T2" fmla="*/ 113 w 128"/>
                <a:gd name="T3" fmla="*/ 77 h 180"/>
                <a:gd name="T4" fmla="*/ 111 w 128"/>
                <a:gd name="T5" fmla="*/ 94 h 180"/>
                <a:gd name="T6" fmla="*/ 103 w 128"/>
                <a:gd name="T7" fmla="*/ 108 h 180"/>
                <a:gd name="T8" fmla="*/ 91 w 128"/>
                <a:gd name="T9" fmla="*/ 121 h 180"/>
                <a:gd name="T10" fmla="*/ 77 w 128"/>
                <a:gd name="T11" fmla="*/ 132 h 180"/>
                <a:gd name="T12" fmla="*/ 61 w 128"/>
                <a:gd name="T13" fmla="*/ 144 h 180"/>
                <a:gd name="T14" fmla="*/ 45 w 128"/>
                <a:gd name="T15" fmla="*/ 154 h 180"/>
                <a:gd name="T16" fmla="*/ 30 w 128"/>
                <a:gd name="T17" fmla="*/ 164 h 180"/>
                <a:gd name="T18" fmla="*/ 28 w 128"/>
                <a:gd name="T19" fmla="*/ 168 h 180"/>
                <a:gd name="T20" fmla="*/ 27 w 128"/>
                <a:gd name="T21" fmla="*/ 170 h 180"/>
                <a:gd name="T22" fmla="*/ 27 w 128"/>
                <a:gd name="T23" fmla="*/ 174 h 180"/>
                <a:gd name="T24" fmla="*/ 28 w 128"/>
                <a:gd name="T25" fmla="*/ 177 h 180"/>
                <a:gd name="T26" fmla="*/ 32 w 128"/>
                <a:gd name="T27" fmla="*/ 179 h 180"/>
                <a:gd name="T28" fmla="*/ 35 w 128"/>
                <a:gd name="T29" fmla="*/ 180 h 180"/>
                <a:gd name="T30" fmla="*/ 37 w 128"/>
                <a:gd name="T31" fmla="*/ 180 h 180"/>
                <a:gd name="T32" fmla="*/ 41 w 128"/>
                <a:gd name="T33" fmla="*/ 179 h 180"/>
                <a:gd name="T34" fmla="*/ 60 w 128"/>
                <a:gd name="T35" fmla="*/ 169 h 180"/>
                <a:gd name="T36" fmla="*/ 77 w 128"/>
                <a:gd name="T37" fmla="*/ 158 h 180"/>
                <a:gd name="T38" fmla="*/ 94 w 128"/>
                <a:gd name="T39" fmla="*/ 145 h 180"/>
                <a:gd name="T40" fmla="*/ 109 w 128"/>
                <a:gd name="T41" fmla="*/ 130 h 180"/>
                <a:gd name="T42" fmla="*/ 120 w 128"/>
                <a:gd name="T43" fmla="*/ 114 h 180"/>
                <a:gd name="T44" fmla="*/ 127 w 128"/>
                <a:gd name="T45" fmla="*/ 95 h 180"/>
                <a:gd name="T46" fmla="*/ 128 w 128"/>
                <a:gd name="T47" fmla="*/ 76 h 180"/>
                <a:gd name="T48" fmla="*/ 123 w 128"/>
                <a:gd name="T49" fmla="*/ 55 h 180"/>
                <a:gd name="T50" fmla="*/ 113 w 128"/>
                <a:gd name="T51" fmla="*/ 39 h 180"/>
                <a:gd name="T52" fmla="*/ 97 w 128"/>
                <a:gd name="T53" fmla="*/ 25 h 180"/>
                <a:gd name="T54" fmla="*/ 79 w 128"/>
                <a:gd name="T55" fmla="*/ 15 h 180"/>
                <a:gd name="T56" fmla="*/ 57 w 128"/>
                <a:gd name="T57" fmla="*/ 7 h 180"/>
                <a:gd name="T58" fmla="*/ 36 w 128"/>
                <a:gd name="T59" fmla="*/ 2 h 180"/>
                <a:gd name="T60" fmla="*/ 19 w 128"/>
                <a:gd name="T61" fmla="*/ 0 h 180"/>
                <a:gd name="T62" fmla="*/ 6 w 128"/>
                <a:gd name="T63" fmla="*/ 0 h 180"/>
                <a:gd name="T64" fmla="*/ 0 w 128"/>
                <a:gd name="T65" fmla="*/ 4 h 180"/>
                <a:gd name="T66" fmla="*/ 14 w 128"/>
                <a:gd name="T67" fmla="*/ 9 h 180"/>
                <a:gd name="T68" fmla="*/ 29 w 128"/>
                <a:gd name="T69" fmla="*/ 14 h 180"/>
                <a:gd name="T70" fmla="*/ 46 w 128"/>
                <a:gd name="T71" fmla="*/ 19 h 180"/>
                <a:gd name="T72" fmla="*/ 61 w 128"/>
                <a:gd name="T73" fmla="*/ 23 h 180"/>
                <a:gd name="T74" fmla="*/ 76 w 128"/>
                <a:gd name="T75" fmla="*/ 29 h 180"/>
                <a:gd name="T76" fmla="*/ 89 w 128"/>
                <a:gd name="T77" fmla="*/ 37 h 180"/>
                <a:gd name="T78" fmla="*/ 100 w 128"/>
                <a:gd name="T79" fmla="*/ 46 h 180"/>
                <a:gd name="T80" fmla="*/ 108 w 128"/>
                <a:gd name="T81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4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00 w 322"/>
                <a:gd name="T1" fmla="*/ 70 h 378"/>
                <a:gd name="T2" fmla="*/ 53 w 322"/>
                <a:gd name="T3" fmla="*/ 115 h 378"/>
                <a:gd name="T4" fmla="*/ 17 w 322"/>
                <a:gd name="T5" fmla="*/ 166 h 378"/>
                <a:gd name="T6" fmla="*/ 0 w 322"/>
                <a:gd name="T7" fmla="*/ 226 h 378"/>
                <a:gd name="T8" fmla="*/ 3 w 322"/>
                <a:gd name="T9" fmla="*/ 266 h 378"/>
                <a:gd name="T10" fmla="*/ 9 w 322"/>
                <a:gd name="T11" fmla="*/ 282 h 378"/>
                <a:gd name="T12" fmla="*/ 19 w 322"/>
                <a:gd name="T13" fmla="*/ 297 h 378"/>
                <a:gd name="T14" fmla="*/ 32 w 322"/>
                <a:gd name="T15" fmla="*/ 310 h 378"/>
                <a:gd name="T16" fmla="*/ 56 w 322"/>
                <a:gd name="T17" fmla="*/ 324 h 378"/>
                <a:gd name="T18" fmla="*/ 86 w 322"/>
                <a:gd name="T19" fmla="*/ 338 h 378"/>
                <a:gd name="T20" fmla="*/ 119 w 322"/>
                <a:gd name="T21" fmla="*/ 350 h 378"/>
                <a:gd name="T22" fmla="*/ 152 w 322"/>
                <a:gd name="T23" fmla="*/ 359 h 378"/>
                <a:gd name="T24" fmla="*/ 186 w 322"/>
                <a:gd name="T25" fmla="*/ 366 h 378"/>
                <a:gd name="T26" fmla="*/ 220 w 322"/>
                <a:gd name="T27" fmla="*/ 371 h 378"/>
                <a:gd name="T28" fmla="*/ 254 w 322"/>
                <a:gd name="T29" fmla="*/ 374 h 378"/>
                <a:gd name="T30" fmla="*/ 289 w 322"/>
                <a:gd name="T31" fmla="*/ 376 h 378"/>
                <a:gd name="T32" fmla="*/ 311 w 322"/>
                <a:gd name="T33" fmla="*/ 378 h 378"/>
                <a:gd name="T34" fmla="*/ 320 w 322"/>
                <a:gd name="T35" fmla="*/ 371 h 378"/>
                <a:gd name="T36" fmla="*/ 322 w 322"/>
                <a:gd name="T37" fmla="*/ 360 h 378"/>
                <a:gd name="T38" fmla="*/ 315 w 322"/>
                <a:gd name="T39" fmla="*/ 352 h 378"/>
                <a:gd name="T40" fmla="*/ 294 w 322"/>
                <a:gd name="T41" fmla="*/ 347 h 378"/>
                <a:gd name="T42" fmla="*/ 263 w 322"/>
                <a:gd name="T43" fmla="*/ 341 h 378"/>
                <a:gd name="T44" fmla="*/ 232 w 322"/>
                <a:gd name="T45" fmla="*/ 336 h 378"/>
                <a:gd name="T46" fmla="*/ 200 w 322"/>
                <a:gd name="T47" fmla="*/ 332 h 378"/>
                <a:gd name="T48" fmla="*/ 170 w 322"/>
                <a:gd name="T49" fmla="*/ 326 h 378"/>
                <a:gd name="T50" fmla="*/ 139 w 322"/>
                <a:gd name="T51" fmla="*/ 318 h 378"/>
                <a:gd name="T52" fmla="*/ 110 w 322"/>
                <a:gd name="T53" fmla="*/ 309 h 378"/>
                <a:gd name="T54" fmla="*/ 80 w 322"/>
                <a:gd name="T55" fmla="*/ 297 h 378"/>
                <a:gd name="T56" fmla="*/ 55 w 322"/>
                <a:gd name="T57" fmla="*/ 281 h 378"/>
                <a:gd name="T58" fmla="*/ 38 w 322"/>
                <a:gd name="T59" fmla="*/ 259 h 378"/>
                <a:gd name="T60" fmla="*/ 34 w 322"/>
                <a:gd name="T61" fmla="*/ 232 h 378"/>
                <a:gd name="T62" fmla="*/ 38 w 322"/>
                <a:gd name="T63" fmla="*/ 200 h 378"/>
                <a:gd name="T64" fmla="*/ 51 w 322"/>
                <a:gd name="T65" fmla="*/ 170 h 378"/>
                <a:gd name="T66" fmla="*/ 71 w 322"/>
                <a:gd name="T67" fmla="*/ 137 h 378"/>
                <a:gd name="T68" fmla="*/ 94 w 322"/>
                <a:gd name="T69" fmla="*/ 110 h 378"/>
                <a:gd name="T70" fmla="*/ 123 w 322"/>
                <a:gd name="T71" fmla="*/ 82 h 378"/>
                <a:gd name="T72" fmla="*/ 153 w 322"/>
                <a:gd name="T73" fmla="*/ 57 h 378"/>
                <a:gd name="T74" fmla="*/ 195 w 322"/>
                <a:gd name="T75" fmla="*/ 38 h 378"/>
                <a:gd name="T76" fmla="*/ 238 w 322"/>
                <a:gd name="T77" fmla="*/ 20 h 378"/>
                <a:gd name="T78" fmla="*/ 264 w 322"/>
                <a:gd name="T79" fmla="*/ 7 h 378"/>
                <a:gd name="T80" fmla="*/ 256 w 322"/>
                <a:gd name="T81" fmla="*/ 0 h 378"/>
                <a:gd name="T82" fmla="*/ 221 w 322"/>
                <a:gd name="T83" fmla="*/ 4 h 378"/>
                <a:gd name="T84" fmla="*/ 180 w 322"/>
                <a:gd name="T85" fmla="*/ 18 h 378"/>
                <a:gd name="T86" fmla="*/ 141 w 322"/>
                <a:gd name="T87" fmla="*/ 3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5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235 w 283"/>
                <a:gd name="T1" fmla="*/ 77 h 252"/>
                <a:gd name="T2" fmla="*/ 248 w 283"/>
                <a:gd name="T3" fmla="*/ 91 h 252"/>
                <a:gd name="T4" fmla="*/ 256 w 283"/>
                <a:gd name="T5" fmla="*/ 107 h 252"/>
                <a:gd name="T6" fmla="*/ 259 w 283"/>
                <a:gd name="T7" fmla="*/ 124 h 252"/>
                <a:gd name="T8" fmla="*/ 259 w 283"/>
                <a:gd name="T9" fmla="*/ 142 h 252"/>
                <a:gd name="T10" fmla="*/ 257 w 283"/>
                <a:gd name="T11" fmla="*/ 157 h 252"/>
                <a:gd name="T12" fmla="*/ 252 w 283"/>
                <a:gd name="T13" fmla="*/ 170 h 252"/>
                <a:gd name="T14" fmla="*/ 244 w 283"/>
                <a:gd name="T15" fmla="*/ 183 h 252"/>
                <a:gd name="T16" fmla="*/ 236 w 283"/>
                <a:gd name="T17" fmla="*/ 193 h 252"/>
                <a:gd name="T18" fmla="*/ 225 w 283"/>
                <a:gd name="T19" fmla="*/ 204 h 252"/>
                <a:gd name="T20" fmla="*/ 215 w 283"/>
                <a:gd name="T21" fmla="*/ 214 h 252"/>
                <a:gd name="T22" fmla="*/ 204 w 283"/>
                <a:gd name="T23" fmla="*/ 224 h 252"/>
                <a:gd name="T24" fmla="*/ 194 w 283"/>
                <a:gd name="T25" fmla="*/ 234 h 252"/>
                <a:gd name="T26" fmla="*/ 191 w 283"/>
                <a:gd name="T27" fmla="*/ 238 h 252"/>
                <a:gd name="T28" fmla="*/ 191 w 283"/>
                <a:gd name="T29" fmla="*/ 241 h 252"/>
                <a:gd name="T30" fmla="*/ 191 w 283"/>
                <a:gd name="T31" fmla="*/ 245 h 252"/>
                <a:gd name="T32" fmla="*/ 194 w 283"/>
                <a:gd name="T33" fmla="*/ 248 h 252"/>
                <a:gd name="T34" fmla="*/ 197 w 283"/>
                <a:gd name="T35" fmla="*/ 250 h 252"/>
                <a:gd name="T36" fmla="*/ 202 w 283"/>
                <a:gd name="T37" fmla="*/ 252 h 252"/>
                <a:gd name="T38" fmla="*/ 205 w 283"/>
                <a:gd name="T39" fmla="*/ 250 h 252"/>
                <a:gd name="T40" fmla="*/ 209 w 283"/>
                <a:gd name="T41" fmla="*/ 248 h 252"/>
                <a:gd name="T42" fmla="*/ 232 w 283"/>
                <a:gd name="T43" fmla="*/ 233 h 252"/>
                <a:gd name="T44" fmla="*/ 252 w 283"/>
                <a:gd name="T45" fmla="*/ 214 h 252"/>
                <a:gd name="T46" fmla="*/ 268 w 283"/>
                <a:gd name="T47" fmla="*/ 192 h 252"/>
                <a:gd name="T48" fmla="*/ 278 w 283"/>
                <a:gd name="T49" fmla="*/ 167 h 252"/>
                <a:gd name="T50" fmla="*/ 283 w 283"/>
                <a:gd name="T51" fmla="*/ 141 h 252"/>
                <a:gd name="T52" fmla="*/ 280 w 283"/>
                <a:gd name="T53" fmla="*/ 115 h 252"/>
                <a:gd name="T54" fmla="*/ 271 w 283"/>
                <a:gd name="T55" fmla="*/ 91 h 252"/>
                <a:gd name="T56" fmla="*/ 252 w 283"/>
                <a:gd name="T57" fmla="*/ 69 h 252"/>
                <a:gd name="T58" fmla="*/ 238 w 283"/>
                <a:gd name="T59" fmla="*/ 57 h 252"/>
                <a:gd name="T60" fmla="*/ 222 w 283"/>
                <a:gd name="T61" fmla="*/ 48 h 252"/>
                <a:gd name="T62" fmla="*/ 204 w 283"/>
                <a:gd name="T63" fmla="*/ 39 h 252"/>
                <a:gd name="T64" fmla="*/ 184 w 283"/>
                <a:gd name="T65" fmla="*/ 31 h 252"/>
                <a:gd name="T66" fmla="*/ 164 w 283"/>
                <a:gd name="T67" fmla="*/ 23 h 252"/>
                <a:gd name="T68" fmla="*/ 144 w 283"/>
                <a:gd name="T69" fmla="*/ 17 h 252"/>
                <a:gd name="T70" fmla="*/ 123 w 283"/>
                <a:gd name="T71" fmla="*/ 13 h 252"/>
                <a:gd name="T72" fmla="*/ 103 w 283"/>
                <a:gd name="T73" fmla="*/ 8 h 252"/>
                <a:gd name="T74" fmla="*/ 83 w 283"/>
                <a:gd name="T75" fmla="*/ 5 h 252"/>
                <a:gd name="T76" fmla="*/ 66 w 283"/>
                <a:gd name="T77" fmla="*/ 2 h 252"/>
                <a:gd name="T78" fmla="*/ 48 w 283"/>
                <a:gd name="T79" fmla="*/ 0 h 252"/>
                <a:gd name="T80" fmla="*/ 34 w 283"/>
                <a:gd name="T81" fmla="*/ 0 h 252"/>
                <a:gd name="T82" fmla="*/ 21 w 283"/>
                <a:gd name="T83" fmla="*/ 0 h 252"/>
                <a:gd name="T84" fmla="*/ 11 w 283"/>
                <a:gd name="T85" fmla="*/ 0 h 252"/>
                <a:gd name="T86" fmla="*/ 4 w 283"/>
                <a:gd name="T87" fmla="*/ 2 h 252"/>
                <a:gd name="T88" fmla="*/ 0 w 283"/>
                <a:gd name="T89" fmla="*/ 5 h 252"/>
                <a:gd name="T90" fmla="*/ 12 w 283"/>
                <a:gd name="T91" fmla="*/ 7 h 252"/>
                <a:gd name="T92" fmla="*/ 24 w 283"/>
                <a:gd name="T93" fmla="*/ 8 h 252"/>
                <a:gd name="T94" fmla="*/ 38 w 283"/>
                <a:gd name="T95" fmla="*/ 10 h 252"/>
                <a:gd name="T96" fmla="*/ 52 w 283"/>
                <a:gd name="T97" fmla="*/ 13 h 252"/>
                <a:gd name="T98" fmla="*/ 66 w 283"/>
                <a:gd name="T99" fmla="*/ 16 h 252"/>
                <a:gd name="T100" fmla="*/ 82 w 283"/>
                <a:gd name="T101" fmla="*/ 18 h 252"/>
                <a:gd name="T102" fmla="*/ 98 w 283"/>
                <a:gd name="T103" fmla="*/ 22 h 252"/>
                <a:gd name="T104" fmla="*/ 114 w 283"/>
                <a:gd name="T105" fmla="*/ 25 h 252"/>
                <a:gd name="T106" fmla="*/ 129 w 283"/>
                <a:gd name="T107" fmla="*/ 30 h 252"/>
                <a:gd name="T108" fmla="*/ 146 w 283"/>
                <a:gd name="T109" fmla="*/ 34 h 252"/>
                <a:gd name="T110" fmla="*/ 162 w 283"/>
                <a:gd name="T111" fmla="*/ 39 h 252"/>
                <a:gd name="T112" fmla="*/ 177 w 283"/>
                <a:gd name="T113" fmla="*/ 45 h 252"/>
                <a:gd name="T114" fmla="*/ 193 w 283"/>
                <a:gd name="T115" fmla="*/ 52 h 252"/>
                <a:gd name="T116" fmla="*/ 208 w 283"/>
                <a:gd name="T117" fmla="*/ 60 h 252"/>
                <a:gd name="T118" fmla="*/ 222 w 283"/>
                <a:gd name="T119" fmla="*/ 68 h 252"/>
                <a:gd name="T120" fmla="*/ 235 w 283"/>
                <a:gd name="T121" fmla="*/ 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6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130 h 238"/>
                <a:gd name="T2" fmla="*/ 0 w 114"/>
                <a:gd name="T3" fmla="*/ 149 h 238"/>
                <a:gd name="T4" fmla="*/ 4 w 114"/>
                <a:gd name="T5" fmla="*/ 168 h 238"/>
                <a:gd name="T6" fmla="*/ 12 w 114"/>
                <a:gd name="T7" fmla="*/ 185 h 238"/>
                <a:gd name="T8" fmla="*/ 24 w 114"/>
                <a:gd name="T9" fmla="*/ 200 h 238"/>
                <a:gd name="T10" fmla="*/ 38 w 114"/>
                <a:gd name="T11" fmla="*/ 213 h 238"/>
                <a:gd name="T12" fmla="*/ 55 w 114"/>
                <a:gd name="T13" fmla="*/ 224 h 238"/>
                <a:gd name="T14" fmla="*/ 73 w 114"/>
                <a:gd name="T15" fmla="*/ 232 h 238"/>
                <a:gd name="T16" fmla="*/ 92 w 114"/>
                <a:gd name="T17" fmla="*/ 237 h 238"/>
                <a:gd name="T18" fmla="*/ 98 w 114"/>
                <a:gd name="T19" fmla="*/ 238 h 238"/>
                <a:gd name="T20" fmla="*/ 104 w 114"/>
                <a:gd name="T21" fmla="*/ 235 h 238"/>
                <a:gd name="T22" fmla="*/ 109 w 114"/>
                <a:gd name="T23" fmla="*/ 232 h 238"/>
                <a:gd name="T24" fmla="*/ 111 w 114"/>
                <a:gd name="T25" fmla="*/ 227 h 238"/>
                <a:gd name="T26" fmla="*/ 111 w 114"/>
                <a:gd name="T27" fmla="*/ 222 h 238"/>
                <a:gd name="T28" fmla="*/ 110 w 114"/>
                <a:gd name="T29" fmla="*/ 216 h 238"/>
                <a:gd name="T30" fmla="*/ 106 w 114"/>
                <a:gd name="T31" fmla="*/ 211 h 238"/>
                <a:gd name="T32" fmla="*/ 100 w 114"/>
                <a:gd name="T33" fmla="*/ 209 h 238"/>
                <a:gd name="T34" fmla="*/ 82 w 114"/>
                <a:gd name="T35" fmla="*/ 202 h 238"/>
                <a:gd name="T36" fmla="*/ 64 w 114"/>
                <a:gd name="T37" fmla="*/ 193 h 238"/>
                <a:gd name="T38" fmla="*/ 50 w 114"/>
                <a:gd name="T39" fmla="*/ 180 h 238"/>
                <a:gd name="T40" fmla="*/ 39 w 114"/>
                <a:gd name="T41" fmla="*/ 167 h 238"/>
                <a:gd name="T42" fmla="*/ 32 w 114"/>
                <a:gd name="T43" fmla="*/ 149 h 238"/>
                <a:gd name="T44" fmla="*/ 29 w 114"/>
                <a:gd name="T45" fmla="*/ 131 h 238"/>
                <a:gd name="T46" fmla="*/ 29 w 114"/>
                <a:gd name="T47" fmla="*/ 111 h 238"/>
                <a:gd name="T48" fmla="*/ 35 w 114"/>
                <a:gd name="T49" fmla="*/ 91 h 238"/>
                <a:gd name="T50" fmla="*/ 42 w 114"/>
                <a:gd name="T51" fmla="*/ 76 h 238"/>
                <a:gd name="T52" fmla="*/ 51 w 114"/>
                <a:gd name="T53" fmla="*/ 62 h 238"/>
                <a:gd name="T54" fmla="*/ 62 w 114"/>
                <a:gd name="T55" fmla="*/ 49 h 238"/>
                <a:gd name="T56" fmla="*/ 73 w 114"/>
                <a:gd name="T57" fmla="*/ 38 h 238"/>
                <a:gd name="T58" fmla="*/ 84 w 114"/>
                <a:gd name="T59" fmla="*/ 28 h 238"/>
                <a:gd name="T60" fmla="*/ 96 w 114"/>
                <a:gd name="T61" fmla="*/ 18 h 238"/>
                <a:gd name="T62" fmla="*/ 106 w 114"/>
                <a:gd name="T63" fmla="*/ 9 h 238"/>
                <a:gd name="T64" fmla="*/ 114 w 114"/>
                <a:gd name="T65" fmla="*/ 1 h 238"/>
                <a:gd name="T66" fmla="*/ 106 w 114"/>
                <a:gd name="T67" fmla="*/ 0 h 238"/>
                <a:gd name="T68" fmla="*/ 93 w 114"/>
                <a:gd name="T69" fmla="*/ 6 h 238"/>
                <a:gd name="T70" fmla="*/ 76 w 114"/>
                <a:gd name="T71" fmla="*/ 18 h 238"/>
                <a:gd name="T72" fmla="*/ 56 w 114"/>
                <a:gd name="T73" fmla="*/ 36 h 238"/>
                <a:gd name="T74" fmla="*/ 37 w 114"/>
                <a:gd name="T75" fmla="*/ 57 h 238"/>
                <a:gd name="T76" fmla="*/ 20 w 114"/>
                <a:gd name="T77" fmla="*/ 80 h 238"/>
                <a:gd name="T78" fmla="*/ 7 w 114"/>
                <a:gd name="T79" fmla="*/ 106 h 238"/>
                <a:gd name="T80" fmla="*/ 0 w 114"/>
                <a:gd name="T81" fmla="*/ 13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7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207 w 246"/>
                <a:gd name="T1" fmla="*/ 124 h 310"/>
                <a:gd name="T2" fmla="*/ 219 w 246"/>
                <a:gd name="T3" fmla="*/ 143 h 310"/>
                <a:gd name="T4" fmla="*/ 225 w 246"/>
                <a:gd name="T5" fmla="*/ 164 h 310"/>
                <a:gd name="T6" fmla="*/ 221 w 246"/>
                <a:gd name="T7" fmla="*/ 187 h 310"/>
                <a:gd name="T8" fmla="*/ 208 w 246"/>
                <a:gd name="T9" fmla="*/ 209 h 310"/>
                <a:gd name="T10" fmla="*/ 188 w 246"/>
                <a:gd name="T11" fmla="*/ 228 h 310"/>
                <a:gd name="T12" fmla="*/ 166 w 246"/>
                <a:gd name="T13" fmla="*/ 246 h 310"/>
                <a:gd name="T14" fmla="*/ 143 w 246"/>
                <a:gd name="T15" fmla="*/ 264 h 310"/>
                <a:gd name="T16" fmla="*/ 129 w 246"/>
                <a:gd name="T17" fmla="*/ 278 h 310"/>
                <a:gd name="T18" fmla="*/ 124 w 246"/>
                <a:gd name="T19" fmla="*/ 287 h 310"/>
                <a:gd name="T20" fmla="*/ 120 w 246"/>
                <a:gd name="T21" fmla="*/ 296 h 310"/>
                <a:gd name="T22" fmla="*/ 121 w 246"/>
                <a:gd name="T23" fmla="*/ 305 h 310"/>
                <a:gd name="T24" fmla="*/ 130 w 246"/>
                <a:gd name="T25" fmla="*/ 310 h 310"/>
                <a:gd name="T26" fmla="*/ 139 w 246"/>
                <a:gd name="T27" fmla="*/ 309 h 310"/>
                <a:gd name="T28" fmla="*/ 154 w 246"/>
                <a:gd name="T29" fmla="*/ 293 h 310"/>
                <a:gd name="T30" fmla="*/ 180 w 246"/>
                <a:gd name="T31" fmla="*/ 269 h 310"/>
                <a:gd name="T32" fmla="*/ 207 w 246"/>
                <a:gd name="T33" fmla="*/ 246 h 310"/>
                <a:gd name="T34" fmla="*/ 231 w 246"/>
                <a:gd name="T35" fmla="*/ 219 h 310"/>
                <a:gd name="T36" fmla="*/ 245 w 246"/>
                <a:gd name="T37" fmla="*/ 187 h 310"/>
                <a:gd name="T38" fmla="*/ 242 w 246"/>
                <a:gd name="T39" fmla="*/ 153 h 310"/>
                <a:gd name="T40" fmla="*/ 227 w 246"/>
                <a:gd name="T41" fmla="*/ 120 h 310"/>
                <a:gd name="T42" fmla="*/ 201 w 246"/>
                <a:gd name="T43" fmla="*/ 94 h 310"/>
                <a:gd name="T44" fmla="*/ 177 w 246"/>
                <a:gd name="T45" fmla="*/ 74 h 310"/>
                <a:gd name="T46" fmla="*/ 152 w 246"/>
                <a:gd name="T47" fmla="*/ 60 h 310"/>
                <a:gd name="T48" fmla="*/ 126 w 246"/>
                <a:gd name="T49" fmla="*/ 43 h 310"/>
                <a:gd name="T50" fmla="*/ 98 w 246"/>
                <a:gd name="T51" fmla="*/ 28 h 310"/>
                <a:gd name="T52" fmla="*/ 72 w 246"/>
                <a:gd name="T53" fmla="*/ 16 h 310"/>
                <a:gd name="T54" fmla="*/ 46 w 246"/>
                <a:gd name="T55" fmla="*/ 7 h 310"/>
                <a:gd name="T56" fmla="*/ 24 w 246"/>
                <a:gd name="T57" fmla="*/ 1 h 310"/>
                <a:gd name="T58" fmla="*/ 7 w 246"/>
                <a:gd name="T59" fmla="*/ 1 h 310"/>
                <a:gd name="T60" fmla="*/ 8 w 246"/>
                <a:gd name="T61" fmla="*/ 6 h 310"/>
                <a:gd name="T62" fmla="*/ 28 w 246"/>
                <a:gd name="T63" fmla="*/ 14 h 310"/>
                <a:gd name="T64" fmla="*/ 51 w 246"/>
                <a:gd name="T65" fmla="*/ 24 h 310"/>
                <a:gd name="T66" fmla="*/ 78 w 246"/>
                <a:gd name="T67" fmla="*/ 37 h 310"/>
                <a:gd name="T68" fmla="*/ 106 w 246"/>
                <a:gd name="T69" fmla="*/ 51 h 310"/>
                <a:gd name="T70" fmla="*/ 134 w 246"/>
                <a:gd name="T71" fmla="*/ 69 h 310"/>
                <a:gd name="T72" fmla="*/ 163 w 246"/>
                <a:gd name="T73" fmla="*/ 87 h 310"/>
                <a:gd name="T74" fmla="*/ 187 w 246"/>
                <a:gd name="T75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8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31 w 83"/>
                <a:gd name="T1" fmla="*/ 14 h 187"/>
                <a:gd name="T2" fmla="*/ 29 w 83"/>
                <a:gd name="T3" fmla="*/ 8 h 187"/>
                <a:gd name="T4" fmla="*/ 25 w 83"/>
                <a:gd name="T5" fmla="*/ 3 h 187"/>
                <a:gd name="T6" fmla="*/ 19 w 83"/>
                <a:gd name="T7" fmla="*/ 1 h 187"/>
                <a:gd name="T8" fmla="*/ 14 w 83"/>
                <a:gd name="T9" fmla="*/ 0 h 187"/>
                <a:gd name="T10" fmla="*/ 8 w 83"/>
                <a:gd name="T11" fmla="*/ 2 h 187"/>
                <a:gd name="T12" fmla="*/ 3 w 83"/>
                <a:gd name="T13" fmla="*/ 5 h 187"/>
                <a:gd name="T14" fmla="*/ 0 w 83"/>
                <a:gd name="T15" fmla="*/ 11 h 187"/>
                <a:gd name="T16" fmla="*/ 0 w 83"/>
                <a:gd name="T17" fmla="*/ 17 h 187"/>
                <a:gd name="T18" fmla="*/ 5 w 83"/>
                <a:gd name="T19" fmla="*/ 42 h 187"/>
                <a:gd name="T20" fmla="*/ 15 w 83"/>
                <a:gd name="T21" fmla="*/ 71 h 187"/>
                <a:gd name="T22" fmla="*/ 27 w 83"/>
                <a:gd name="T23" fmla="*/ 100 h 187"/>
                <a:gd name="T24" fmla="*/ 41 w 83"/>
                <a:gd name="T25" fmla="*/ 127 h 187"/>
                <a:gd name="T26" fmla="*/ 55 w 83"/>
                <a:gd name="T27" fmla="*/ 151 h 187"/>
                <a:gd name="T28" fmla="*/ 68 w 83"/>
                <a:gd name="T29" fmla="*/ 171 h 187"/>
                <a:gd name="T30" fmla="*/ 77 w 83"/>
                <a:gd name="T31" fmla="*/ 184 h 187"/>
                <a:gd name="T32" fmla="*/ 83 w 83"/>
                <a:gd name="T33" fmla="*/ 187 h 187"/>
                <a:gd name="T34" fmla="*/ 80 w 83"/>
                <a:gd name="T35" fmla="*/ 174 h 187"/>
                <a:gd name="T36" fmla="*/ 75 w 83"/>
                <a:gd name="T37" fmla="*/ 158 h 187"/>
                <a:gd name="T38" fmla="*/ 68 w 83"/>
                <a:gd name="T39" fmla="*/ 138 h 187"/>
                <a:gd name="T40" fmla="*/ 59 w 83"/>
                <a:gd name="T41" fmla="*/ 113 h 187"/>
                <a:gd name="T42" fmla="*/ 51 w 83"/>
                <a:gd name="T43" fmla="*/ 88 h 187"/>
                <a:gd name="T44" fmla="*/ 43 w 83"/>
                <a:gd name="T45" fmla="*/ 63 h 187"/>
                <a:gd name="T46" fmla="*/ 36 w 83"/>
                <a:gd name="T47" fmla="*/ 38 h 187"/>
                <a:gd name="T48" fmla="*/ 31 w 83"/>
                <a:gd name="T4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69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22 w 44"/>
                <a:gd name="T1" fmla="*/ 10 h 94"/>
                <a:gd name="T2" fmla="*/ 21 w 44"/>
                <a:gd name="T3" fmla="*/ 6 h 94"/>
                <a:gd name="T4" fmla="*/ 18 w 44"/>
                <a:gd name="T5" fmla="*/ 2 h 94"/>
                <a:gd name="T6" fmla="*/ 14 w 44"/>
                <a:gd name="T7" fmla="*/ 0 h 94"/>
                <a:gd name="T8" fmla="*/ 10 w 44"/>
                <a:gd name="T9" fmla="*/ 0 h 94"/>
                <a:gd name="T10" fmla="*/ 6 w 44"/>
                <a:gd name="T11" fmla="*/ 1 h 94"/>
                <a:gd name="T12" fmla="*/ 3 w 44"/>
                <a:gd name="T13" fmla="*/ 3 h 94"/>
                <a:gd name="T14" fmla="*/ 0 w 44"/>
                <a:gd name="T15" fmla="*/ 7 h 94"/>
                <a:gd name="T16" fmla="*/ 0 w 44"/>
                <a:gd name="T17" fmla="*/ 11 h 94"/>
                <a:gd name="T18" fmla="*/ 0 w 44"/>
                <a:gd name="T19" fmla="*/ 24 h 94"/>
                <a:gd name="T20" fmla="*/ 4 w 44"/>
                <a:gd name="T21" fmla="*/ 38 h 94"/>
                <a:gd name="T22" fmla="*/ 8 w 44"/>
                <a:gd name="T23" fmla="*/ 52 h 94"/>
                <a:gd name="T24" fmla="*/ 14 w 44"/>
                <a:gd name="T25" fmla="*/ 65 h 94"/>
                <a:gd name="T26" fmla="*/ 21 w 44"/>
                <a:gd name="T27" fmla="*/ 78 h 94"/>
                <a:gd name="T28" fmla="*/ 28 w 44"/>
                <a:gd name="T29" fmla="*/ 87 h 94"/>
                <a:gd name="T30" fmla="*/ 37 w 44"/>
                <a:gd name="T31" fmla="*/ 93 h 94"/>
                <a:gd name="T32" fmla="*/ 42 w 44"/>
                <a:gd name="T33" fmla="*/ 94 h 94"/>
                <a:gd name="T34" fmla="*/ 44 w 44"/>
                <a:gd name="T35" fmla="*/ 76 h 94"/>
                <a:gd name="T36" fmla="*/ 38 w 44"/>
                <a:gd name="T37" fmla="*/ 54 h 94"/>
                <a:gd name="T38" fmla="*/ 31 w 44"/>
                <a:gd name="T39" fmla="*/ 32 h 94"/>
                <a:gd name="T40" fmla="*/ 22 w 44"/>
                <a:gd name="T4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0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20 w 38"/>
                <a:gd name="T1" fmla="*/ 7 h 54"/>
                <a:gd name="T2" fmla="*/ 20 w 38"/>
                <a:gd name="T3" fmla="*/ 8 h 54"/>
                <a:gd name="T4" fmla="*/ 20 w 38"/>
                <a:gd name="T5" fmla="*/ 8 h 54"/>
                <a:gd name="T6" fmla="*/ 20 w 38"/>
                <a:gd name="T7" fmla="*/ 8 h 54"/>
                <a:gd name="T8" fmla="*/ 20 w 38"/>
                <a:gd name="T9" fmla="*/ 8 h 54"/>
                <a:gd name="T10" fmla="*/ 19 w 38"/>
                <a:gd name="T11" fmla="*/ 4 h 54"/>
                <a:gd name="T12" fmla="*/ 15 w 38"/>
                <a:gd name="T13" fmla="*/ 1 h 54"/>
                <a:gd name="T14" fmla="*/ 12 w 38"/>
                <a:gd name="T15" fmla="*/ 0 h 54"/>
                <a:gd name="T16" fmla="*/ 7 w 38"/>
                <a:gd name="T17" fmla="*/ 0 h 54"/>
                <a:gd name="T18" fmla="*/ 4 w 38"/>
                <a:gd name="T19" fmla="*/ 1 h 54"/>
                <a:gd name="T20" fmla="*/ 1 w 38"/>
                <a:gd name="T21" fmla="*/ 4 h 54"/>
                <a:gd name="T22" fmla="*/ 0 w 38"/>
                <a:gd name="T23" fmla="*/ 8 h 54"/>
                <a:gd name="T24" fmla="*/ 0 w 38"/>
                <a:gd name="T25" fmla="*/ 11 h 54"/>
                <a:gd name="T26" fmla="*/ 1 w 38"/>
                <a:gd name="T27" fmla="*/ 17 h 54"/>
                <a:gd name="T28" fmla="*/ 4 w 38"/>
                <a:gd name="T29" fmla="*/ 24 h 54"/>
                <a:gd name="T30" fmla="*/ 8 w 38"/>
                <a:gd name="T31" fmla="*/ 32 h 54"/>
                <a:gd name="T32" fmla="*/ 14 w 38"/>
                <a:gd name="T33" fmla="*/ 39 h 54"/>
                <a:gd name="T34" fmla="*/ 20 w 38"/>
                <a:gd name="T35" fmla="*/ 46 h 54"/>
                <a:gd name="T36" fmla="*/ 27 w 38"/>
                <a:gd name="T37" fmla="*/ 50 h 54"/>
                <a:gd name="T38" fmla="*/ 33 w 38"/>
                <a:gd name="T39" fmla="*/ 54 h 54"/>
                <a:gd name="T40" fmla="*/ 38 w 38"/>
                <a:gd name="T41" fmla="*/ 54 h 54"/>
                <a:gd name="T42" fmla="*/ 36 w 38"/>
                <a:gd name="T43" fmla="*/ 42 h 54"/>
                <a:gd name="T44" fmla="*/ 32 w 38"/>
                <a:gd name="T45" fmla="*/ 29 h 54"/>
                <a:gd name="T46" fmla="*/ 25 w 38"/>
                <a:gd name="T47" fmla="*/ 16 h 54"/>
                <a:gd name="T48" fmla="*/ 20 w 38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1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41 w 52"/>
                <a:gd name="T1" fmla="*/ 27 h 36"/>
                <a:gd name="T2" fmla="*/ 46 w 52"/>
                <a:gd name="T3" fmla="*/ 24 h 36"/>
                <a:gd name="T4" fmla="*/ 51 w 52"/>
                <a:gd name="T5" fmla="*/ 21 h 36"/>
                <a:gd name="T6" fmla="*/ 52 w 52"/>
                <a:gd name="T7" fmla="*/ 16 h 36"/>
                <a:gd name="T8" fmla="*/ 52 w 52"/>
                <a:gd name="T9" fmla="*/ 12 h 36"/>
                <a:gd name="T10" fmla="*/ 50 w 52"/>
                <a:gd name="T11" fmla="*/ 6 h 36"/>
                <a:gd name="T12" fmla="*/ 46 w 52"/>
                <a:gd name="T13" fmla="*/ 2 h 36"/>
                <a:gd name="T14" fmla="*/ 41 w 52"/>
                <a:gd name="T15" fmla="*/ 0 h 36"/>
                <a:gd name="T16" fmla="*/ 36 w 52"/>
                <a:gd name="T17" fmla="*/ 0 h 36"/>
                <a:gd name="T18" fmla="*/ 33 w 52"/>
                <a:gd name="T19" fmla="*/ 0 h 36"/>
                <a:gd name="T20" fmla="*/ 29 w 52"/>
                <a:gd name="T21" fmla="*/ 1 h 36"/>
                <a:gd name="T22" fmla="*/ 21 w 52"/>
                <a:gd name="T23" fmla="*/ 4 h 36"/>
                <a:gd name="T24" fmla="*/ 13 w 52"/>
                <a:gd name="T25" fmla="*/ 8 h 36"/>
                <a:gd name="T26" fmla="*/ 6 w 52"/>
                <a:gd name="T27" fmla="*/ 15 h 36"/>
                <a:gd name="T28" fmla="*/ 3 w 52"/>
                <a:gd name="T29" fmla="*/ 22 h 36"/>
                <a:gd name="T30" fmla="*/ 0 w 52"/>
                <a:gd name="T31" fmla="*/ 29 h 36"/>
                <a:gd name="T32" fmla="*/ 0 w 52"/>
                <a:gd name="T33" fmla="*/ 31 h 36"/>
                <a:gd name="T34" fmla="*/ 4 w 52"/>
                <a:gd name="T35" fmla="*/ 33 h 36"/>
                <a:gd name="T36" fmla="*/ 9 w 52"/>
                <a:gd name="T37" fmla="*/ 36 h 36"/>
                <a:gd name="T38" fmla="*/ 13 w 52"/>
                <a:gd name="T39" fmla="*/ 36 h 36"/>
                <a:gd name="T40" fmla="*/ 18 w 52"/>
                <a:gd name="T41" fmla="*/ 36 h 36"/>
                <a:gd name="T42" fmla="*/ 24 w 52"/>
                <a:gd name="T43" fmla="*/ 33 h 36"/>
                <a:gd name="T44" fmla="*/ 30 w 52"/>
                <a:gd name="T45" fmla="*/ 32 h 36"/>
                <a:gd name="T46" fmla="*/ 36 w 52"/>
                <a:gd name="T47" fmla="*/ 30 h 36"/>
                <a:gd name="T48" fmla="*/ 41 w 52"/>
                <a:gd name="T4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2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73 w 198"/>
                <a:gd name="T1" fmla="*/ 36 h 236"/>
                <a:gd name="T2" fmla="*/ 58 w 198"/>
                <a:gd name="T3" fmla="*/ 46 h 236"/>
                <a:gd name="T4" fmla="*/ 46 w 198"/>
                <a:gd name="T5" fmla="*/ 58 h 236"/>
                <a:gd name="T6" fmla="*/ 33 w 198"/>
                <a:gd name="T7" fmla="*/ 72 h 236"/>
                <a:gd name="T8" fmla="*/ 22 w 198"/>
                <a:gd name="T9" fmla="*/ 85 h 236"/>
                <a:gd name="T10" fmla="*/ 14 w 198"/>
                <a:gd name="T11" fmla="*/ 100 h 236"/>
                <a:gd name="T12" fmla="*/ 7 w 198"/>
                <a:gd name="T13" fmla="*/ 115 h 236"/>
                <a:gd name="T14" fmla="*/ 2 w 198"/>
                <a:gd name="T15" fmla="*/ 130 h 236"/>
                <a:gd name="T16" fmla="*/ 0 w 198"/>
                <a:gd name="T17" fmla="*/ 146 h 236"/>
                <a:gd name="T18" fmla="*/ 2 w 198"/>
                <a:gd name="T19" fmla="*/ 170 h 236"/>
                <a:gd name="T20" fmla="*/ 12 w 198"/>
                <a:gd name="T21" fmla="*/ 190 h 236"/>
                <a:gd name="T22" fmla="*/ 26 w 198"/>
                <a:gd name="T23" fmla="*/ 207 h 236"/>
                <a:gd name="T24" fmla="*/ 43 w 198"/>
                <a:gd name="T25" fmla="*/ 220 h 236"/>
                <a:gd name="T26" fmla="*/ 64 w 198"/>
                <a:gd name="T27" fmla="*/ 229 h 236"/>
                <a:gd name="T28" fmla="*/ 88 w 198"/>
                <a:gd name="T29" fmla="*/ 235 h 236"/>
                <a:gd name="T30" fmla="*/ 110 w 198"/>
                <a:gd name="T31" fmla="*/ 236 h 236"/>
                <a:gd name="T32" fmla="*/ 132 w 198"/>
                <a:gd name="T33" fmla="*/ 232 h 236"/>
                <a:gd name="T34" fmla="*/ 137 w 198"/>
                <a:gd name="T35" fmla="*/ 232 h 236"/>
                <a:gd name="T36" fmla="*/ 142 w 198"/>
                <a:gd name="T37" fmla="*/ 230 h 236"/>
                <a:gd name="T38" fmla="*/ 145 w 198"/>
                <a:gd name="T39" fmla="*/ 226 h 236"/>
                <a:gd name="T40" fmla="*/ 146 w 198"/>
                <a:gd name="T41" fmla="*/ 221 h 236"/>
                <a:gd name="T42" fmla="*/ 145 w 198"/>
                <a:gd name="T43" fmla="*/ 219 h 236"/>
                <a:gd name="T44" fmla="*/ 142 w 198"/>
                <a:gd name="T45" fmla="*/ 219 h 236"/>
                <a:gd name="T46" fmla="*/ 137 w 198"/>
                <a:gd name="T47" fmla="*/ 217 h 236"/>
                <a:gd name="T48" fmla="*/ 131 w 198"/>
                <a:gd name="T49" fmla="*/ 217 h 236"/>
                <a:gd name="T50" fmla="*/ 124 w 198"/>
                <a:gd name="T51" fmla="*/ 217 h 236"/>
                <a:gd name="T52" fmla="*/ 118 w 198"/>
                <a:gd name="T53" fmla="*/ 217 h 236"/>
                <a:gd name="T54" fmla="*/ 112 w 198"/>
                <a:gd name="T55" fmla="*/ 217 h 236"/>
                <a:gd name="T56" fmla="*/ 109 w 198"/>
                <a:gd name="T57" fmla="*/ 217 h 236"/>
                <a:gd name="T58" fmla="*/ 97 w 198"/>
                <a:gd name="T59" fmla="*/ 216 h 236"/>
                <a:gd name="T60" fmla="*/ 87 w 198"/>
                <a:gd name="T61" fmla="*/ 215 h 236"/>
                <a:gd name="T62" fmla="*/ 75 w 198"/>
                <a:gd name="T63" fmla="*/ 214 h 236"/>
                <a:gd name="T64" fmla="*/ 63 w 198"/>
                <a:gd name="T65" fmla="*/ 211 h 236"/>
                <a:gd name="T66" fmla="*/ 51 w 198"/>
                <a:gd name="T67" fmla="*/ 207 h 236"/>
                <a:gd name="T68" fmla="*/ 40 w 198"/>
                <a:gd name="T69" fmla="*/ 199 h 236"/>
                <a:gd name="T70" fmla="*/ 29 w 198"/>
                <a:gd name="T71" fmla="*/ 189 h 236"/>
                <a:gd name="T72" fmla="*/ 17 w 198"/>
                <a:gd name="T73" fmla="*/ 174 h 236"/>
                <a:gd name="T74" fmla="*/ 15 w 198"/>
                <a:gd name="T75" fmla="*/ 157 h 236"/>
                <a:gd name="T76" fmla="*/ 16 w 198"/>
                <a:gd name="T77" fmla="*/ 141 h 236"/>
                <a:gd name="T78" fmla="*/ 21 w 198"/>
                <a:gd name="T79" fmla="*/ 124 h 236"/>
                <a:gd name="T80" fmla="*/ 28 w 198"/>
                <a:gd name="T81" fmla="*/ 109 h 236"/>
                <a:gd name="T82" fmla="*/ 39 w 198"/>
                <a:gd name="T83" fmla="*/ 96 h 236"/>
                <a:gd name="T84" fmla="*/ 50 w 198"/>
                <a:gd name="T85" fmla="*/ 82 h 236"/>
                <a:gd name="T86" fmla="*/ 63 w 198"/>
                <a:gd name="T87" fmla="*/ 70 h 236"/>
                <a:gd name="T88" fmla="*/ 78 w 198"/>
                <a:gd name="T89" fmla="*/ 59 h 236"/>
                <a:gd name="T90" fmla="*/ 94 w 198"/>
                <a:gd name="T91" fmla="*/ 49 h 236"/>
                <a:gd name="T92" fmla="*/ 110 w 198"/>
                <a:gd name="T93" fmla="*/ 39 h 236"/>
                <a:gd name="T94" fmla="*/ 126 w 198"/>
                <a:gd name="T95" fmla="*/ 31 h 236"/>
                <a:gd name="T96" fmla="*/ 142 w 198"/>
                <a:gd name="T97" fmla="*/ 24 h 236"/>
                <a:gd name="T98" fmla="*/ 158 w 198"/>
                <a:gd name="T99" fmla="*/ 19 h 236"/>
                <a:gd name="T100" fmla="*/ 172 w 198"/>
                <a:gd name="T101" fmla="*/ 13 h 236"/>
                <a:gd name="T102" fmla="*/ 186 w 198"/>
                <a:gd name="T103" fmla="*/ 10 h 236"/>
                <a:gd name="T104" fmla="*/ 198 w 198"/>
                <a:gd name="T105" fmla="*/ 7 h 236"/>
                <a:gd name="T106" fmla="*/ 190 w 198"/>
                <a:gd name="T107" fmla="*/ 3 h 236"/>
                <a:gd name="T108" fmla="*/ 177 w 198"/>
                <a:gd name="T109" fmla="*/ 0 h 236"/>
                <a:gd name="T110" fmla="*/ 162 w 198"/>
                <a:gd name="T111" fmla="*/ 3 h 236"/>
                <a:gd name="T112" fmla="*/ 144 w 198"/>
                <a:gd name="T113" fmla="*/ 6 h 236"/>
                <a:gd name="T114" fmla="*/ 124 w 198"/>
                <a:gd name="T115" fmla="*/ 12 h 236"/>
                <a:gd name="T116" fmla="*/ 105 w 198"/>
                <a:gd name="T117" fmla="*/ 19 h 236"/>
                <a:gd name="T118" fmla="*/ 88 w 198"/>
                <a:gd name="T119" fmla="*/ 28 h 236"/>
                <a:gd name="T120" fmla="*/ 73 w 198"/>
                <a:gd name="T121" fmla="*/ 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3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08 w 128"/>
                <a:gd name="T1" fmla="*/ 61 h 183"/>
                <a:gd name="T2" fmla="*/ 111 w 128"/>
                <a:gd name="T3" fmla="*/ 80 h 183"/>
                <a:gd name="T4" fmla="*/ 109 w 128"/>
                <a:gd name="T5" fmla="*/ 97 h 183"/>
                <a:gd name="T6" fmla="*/ 101 w 128"/>
                <a:gd name="T7" fmla="*/ 110 h 183"/>
                <a:gd name="T8" fmla="*/ 89 w 128"/>
                <a:gd name="T9" fmla="*/ 123 h 183"/>
                <a:gd name="T10" fmla="*/ 75 w 128"/>
                <a:gd name="T11" fmla="*/ 134 h 183"/>
                <a:gd name="T12" fmla="*/ 60 w 128"/>
                <a:gd name="T13" fmla="*/ 145 h 183"/>
                <a:gd name="T14" fmla="*/ 43 w 128"/>
                <a:gd name="T15" fmla="*/ 156 h 183"/>
                <a:gd name="T16" fmla="*/ 29 w 128"/>
                <a:gd name="T17" fmla="*/ 167 h 183"/>
                <a:gd name="T18" fmla="*/ 27 w 128"/>
                <a:gd name="T19" fmla="*/ 170 h 183"/>
                <a:gd name="T20" fmla="*/ 26 w 128"/>
                <a:gd name="T21" fmla="*/ 172 h 183"/>
                <a:gd name="T22" fmla="*/ 26 w 128"/>
                <a:gd name="T23" fmla="*/ 176 h 183"/>
                <a:gd name="T24" fmla="*/ 28 w 128"/>
                <a:gd name="T25" fmla="*/ 179 h 183"/>
                <a:gd name="T26" fmla="*/ 30 w 128"/>
                <a:gd name="T27" fmla="*/ 182 h 183"/>
                <a:gd name="T28" fmla="*/ 34 w 128"/>
                <a:gd name="T29" fmla="*/ 183 h 183"/>
                <a:gd name="T30" fmla="*/ 37 w 128"/>
                <a:gd name="T31" fmla="*/ 183 h 183"/>
                <a:gd name="T32" fmla="*/ 41 w 128"/>
                <a:gd name="T33" fmla="*/ 182 h 183"/>
                <a:gd name="T34" fmla="*/ 58 w 128"/>
                <a:gd name="T35" fmla="*/ 171 h 183"/>
                <a:gd name="T36" fmla="*/ 76 w 128"/>
                <a:gd name="T37" fmla="*/ 160 h 183"/>
                <a:gd name="T38" fmla="*/ 92 w 128"/>
                <a:gd name="T39" fmla="*/ 147 h 183"/>
                <a:gd name="T40" fmla="*/ 108 w 128"/>
                <a:gd name="T41" fmla="*/ 132 h 183"/>
                <a:gd name="T42" fmla="*/ 118 w 128"/>
                <a:gd name="T43" fmla="*/ 116 h 183"/>
                <a:gd name="T44" fmla="*/ 125 w 128"/>
                <a:gd name="T45" fmla="*/ 98 h 183"/>
                <a:gd name="T46" fmla="*/ 128 w 128"/>
                <a:gd name="T47" fmla="*/ 78 h 183"/>
                <a:gd name="T48" fmla="*/ 123 w 128"/>
                <a:gd name="T49" fmla="*/ 58 h 183"/>
                <a:gd name="T50" fmla="*/ 112 w 128"/>
                <a:gd name="T51" fmla="*/ 41 h 183"/>
                <a:gd name="T52" fmla="*/ 98 w 128"/>
                <a:gd name="T53" fmla="*/ 28 h 183"/>
                <a:gd name="T54" fmla="*/ 80 w 128"/>
                <a:gd name="T55" fmla="*/ 16 h 183"/>
                <a:gd name="T56" fmla="*/ 61 w 128"/>
                <a:gd name="T57" fmla="*/ 8 h 183"/>
                <a:gd name="T58" fmla="*/ 41 w 128"/>
                <a:gd name="T59" fmla="*/ 2 h 183"/>
                <a:gd name="T60" fmla="*/ 23 w 128"/>
                <a:gd name="T61" fmla="*/ 0 h 183"/>
                <a:gd name="T62" fmla="*/ 9 w 128"/>
                <a:gd name="T63" fmla="*/ 1 h 183"/>
                <a:gd name="T64" fmla="*/ 0 w 128"/>
                <a:gd name="T65" fmla="*/ 6 h 183"/>
                <a:gd name="T66" fmla="*/ 16 w 128"/>
                <a:gd name="T67" fmla="*/ 10 h 183"/>
                <a:gd name="T68" fmla="*/ 33 w 128"/>
                <a:gd name="T69" fmla="*/ 14 h 183"/>
                <a:gd name="T70" fmla="*/ 48 w 128"/>
                <a:gd name="T71" fmla="*/ 17 h 183"/>
                <a:gd name="T72" fmla="*/ 63 w 128"/>
                <a:gd name="T73" fmla="*/ 22 h 183"/>
                <a:gd name="T74" fmla="*/ 77 w 128"/>
                <a:gd name="T75" fmla="*/ 28 h 183"/>
                <a:gd name="T76" fmla="*/ 90 w 128"/>
                <a:gd name="T77" fmla="*/ 36 h 183"/>
                <a:gd name="T78" fmla="*/ 101 w 128"/>
                <a:gd name="T79" fmla="*/ 46 h 183"/>
                <a:gd name="T80" fmla="*/ 108 w 128"/>
                <a:gd name="T8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4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101 w 323"/>
                <a:gd name="T1" fmla="*/ 70 h 379"/>
                <a:gd name="T2" fmla="*/ 54 w 323"/>
                <a:gd name="T3" fmla="*/ 115 h 379"/>
                <a:gd name="T4" fmla="*/ 18 w 323"/>
                <a:gd name="T5" fmla="*/ 167 h 379"/>
                <a:gd name="T6" fmla="*/ 0 w 323"/>
                <a:gd name="T7" fmla="*/ 227 h 379"/>
                <a:gd name="T8" fmla="*/ 4 w 323"/>
                <a:gd name="T9" fmla="*/ 267 h 379"/>
                <a:gd name="T10" fmla="*/ 11 w 323"/>
                <a:gd name="T11" fmla="*/ 283 h 379"/>
                <a:gd name="T12" fmla="*/ 21 w 323"/>
                <a:gd name="T13" fmla="*/ 298 h 379"/>
                <a:gd name="T14" fmla="*/ 34 w 323"/>
                <a:gd name="T15" fmla="*/ 311 h 379"/>
                <a:gd name="T16" fmla="*/ 57 w 323"/>
                <a:gd name="T17" fmla="*/ 325 h 379"/>
                <a:gd name="T18" fmla="*/ 87 w 323"/>
                <a:gd name="T19" fmla="*/ 340 h 379"/>
                <a:gd name="T20" fmla="*/ 120 w 323"/>
                <a:gd name="T21" fmla="*/ 351 h 379"/>
                <a:gd name="T22" fmla="*/ 153 w 323"/>
                <a:gd name="T23" fmla="*/ 360 h 379"/>
                <a:gd name="T24" fmla="*/ 187 w 323"/>
                <a:gd name="T25" fmla="*/ 367 h 379"/>
                <a:gd name="T26" fmla="*/ 221 w 323"/>
                <a:gd name="T27" fmla="*/ 372 h 379"/>
                <a:gd name="T28" fmla="*/ 256 w 323"/>
                <a:gd name="T29" fmla="*/ 375 h 379"/>
                <a:gd name="T30" fmla="*/ 290 w 323"/>
                <a:gd name="T31" fmla="*/ 378 h 379"/>
                <a:gd name="T32" fmla="*/ 312 w 323"/>
                <a:gd name="T33" fmla="*/ 379 h 379"/>
                <a:gd name="T34" fmla="*/ 320 w 323"/>
                <a:gd name="T35" fmla="*/ 372 h 379"/>
                <a:gd name="T36" fmla="*/ 323 w 323"/>
                <a:gd name="T37" fmla="*/ 360 h 379"/>
                <a:gd name="T38" fmla="*/ 316 w 323"/>
                <a:gd name="T39" fmla="*/ 352 h 379"/>
                <a:gd name="T40" fmla="*/ 295 w 323"/>
                <a:gd name="T41" fmla="*/ 351 h 379"/>
                <a:gd name="T42" fmla="*/ 263 w 323"/>
                <a:gd name="T43" fmla="*/ 350 h 379"/>
                <a:gd name="T44" fmla="*/ 231 w 323"/>
                <a:gd name="T45" fmla="*/ 348 h 379"/>
                <a:gd name="T46" fmla="*/ 200 w 323"/>
                <a:gd name="T47" fmla="*/ 343 h 379"/>
                <a:gd name="T48" fmla="*/ 168 w 323"/>
                <a:gd name="T49" fmla="*/ 337 h 379"/>
                <a:gd name="T50" fmla="*/ 136 w 323"/>
                <a:gd name="T51" fmla="*/ 329 h 379"/>
                <a:gd name="T52" fmla="*/ 106 w 323"/>
                <a:gd name="T53" fmla="*/ 320 h 379"/>
                <a:gd name="T54" fmla="*/ 76 w 323"/>
                <a:gd name="T55" fmla="*/ 306 h 379"/>
                <a:gd name="T56" fmla="*/ 51 w 323"/>
                <a:gd name="T57" fmla="*/ 291 h 379"/>
                <a:gd name="T58" fmla="*/ 35 w 323"/>
                <a:gd name="T59" fmla="*/ 269 h 379"/>
                <a:gd name="T60" fmla="*/ 31 w 323"/>
                <a:gd name="T61" fmla="*/ 239 h 379"/>
                <a:gd name="T62" fmla="*/ 38 w 323"/>
                <a:gd name="T63" fmla="*/ 197 h 379"/>
                <a:gd name="T64" fmla="*/ 51 w 323"/>
                <a:gd name="T65" fmla="*/ 165 h 379"/>
                <a:gd name="T66" fmla="*/ 68 w 323"/>
                <a:gd name="T67" fmla="*/ 136 h 379"/>
                <a:gd name="T68" fmla="*/ 89 w 323"/>
                <a:gd name="T69" fmla="*/ 111 h 379"/>
                <a:gd name="T70" fmla="*/ 114 w 323"/>
                <a:gd name="T71" fmla="*/ 88 h 379"/>
                <a:gd name="T72" fmla="*/ 144 w 323"/>
                <a:gd name="T73" fmla="*/ 64 h 379"/>
                <a:gd name="T74" fmla="*/ 181 w 323"/>
                <a:gd name="T75" fmla="*/ 41 h 379"/>
                <a:gd name="T76" fmla="*/ 219 w 323"/>
                <a:gd name="T77" fmla="*/ 22 h 379"/>
                <a:gd name="T78" fmla="*/ 253 w 323"/>
                <a:gd name="T79" fmla="*/ 7 h 379"/>
                <a:gd name="T80" fmla="*/ 255 w 323"/>
                <a:gd name="T81" fmla="*/ 0 h 379"/>
                <a:gd name="T82" fmla="*/ 221 w 323"/>
                <a:gd name="T83" fmla="*/ 5 h 379"/>
                <a:gd name="T84" fmla="*/ 181 w 323"/>
                <a:gd name="T85" fmla="*/ 19 h 379"/>
                <a:gd name="T86" fmla="*/ 142 w 323"/>
                <a:gd name="T87" fmla="*/ 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5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235 w 282"/>
                <a:gd name="T1" fmla="*/ 78 h 253"/>
                <a:gd name="T2" fmla="*/ 248 w 282"/>
                <a:gd name="T3" fmla="*/ 92 h 253"/>
                <a:gd name="T4" fmla="*/ 255 w 282"/>
                <a:gd name="T5" fmla="*/ 108 h 253"/>
                <a:gd name="T6" fmla="*/ 259 w 282"/>
                <a:gd name="T7" fmla="*/ 125 h 253"/>
                <a:gd name="T8" fmla="*/ 259 w 282"/>
                <a:gd name="T9" fmla="*/ 144 h 253"/>
                <a:gd name="T10" fmla="*/ 257 w 282"/>
                <a:gd name="T11" fmla="*/ 159 h 253"/>
                <a:gd name="T12" fmla="*/ 252 w 282"/>
                <a:gd name="T13" fmla="*/ 171 h 253"/>
                <a:gd name="T14" fmla="*/ 244 w 282"/>
                <a:gd name="T15" fmla="*/ 184 h 253"/>
                <a:gd name="T16" fmla="*/ 236 w 282"/>
                <a:gd name="T17" fmla="*/ 194 h 253"/>
                <a:gd name="T18" fmla="*/ 225 w 282"/>
                <a:gd name="T19" fmla="*/ 206 h 253"/>
                <a:gd name="T20" fmla="*/ 215 w 282"/>
                <a:gd name="T21" fmla="*/ 215 h 253"/>
                <a:gd name="T22" fmla="*/ 204 w 282"/>
                <a:gd name="T23" fmla="*/ 225 h 253"/>
                <a:gd name="T24" fmla="*/ 194 w 282"/>
                <a:gd name="T25" fmla="*/ 236 h 253"/>
                <a:gd name="T26" fmla="*/ 191 w 282"/>
                <a:gd name="T27" fmla="*/ 239 h 253"/>
                <a:gd name="T28" fmla="*/ 190 w 282"/>
                <a:gd name="T29" fmla="*/ 242 h 253"/>
                <a:gd name="T30" fmla="*/ 191 w 282"/>
                <a:gd name="T31" fmla="*/ 246 h 253"/>
                <a:gd name="T32" fmla="*/ 194 w 282"/>
                <a:gd name="T33" fmla="*/ 249 h 253"/>
                <a:gd name="T34" fmla="*/ 197 w 282"/>
                <a:gd name="T35" fmla="*/ 252 h 253"/>
                <a:gd name="T36" fmla="*/ 201 w 282"/>
                <a:gd name="T37" fmla="*/ 253 h 253"/>
                <a:gd name="T38" fmla="*/ 205 w 282"/>
                <a:gd name="T39" fmla="*/ 252 h 253"/>
                <a:gd name="T40" fmla="*/ 209 w 282"/>
                <a:gd name="T41" fmla="*/ 249 h 253"/>
                <a:gd name="T42" fmla="*/ 232 w 282"/>
                <a:gd name="T43" fmla="*/ 234 h 253"/>
                <a:gd name="T44" fmla="*/ 251 w 282"/>
                <a:gd name="T45" fmla="*/ 215 h 253"/>
                <a:gd name="T46" fmla="*/ 267 w 282"/>
                <a:gd name="T47" fmla="*/ 192 h 253"/>
                <a:gd name="T48" fmla="*/ 278 w 282"/>
                <a:gd name="T49" fmla="*/ 168 h 253"/>
                <a:gd name="T50" fmla="*/ 282 w 282"/>
                <a:gd name="T51" fmla="*/ 141 h 253"/>
                <a:gd name="T52" fmla="*/ 279 w 282"/>
                <a:gd name="T53" fmla="*/ 116 h 253"/>
                <a:gd name="T54" fmla="*/ 270 w 282"/>
                <a:gd name="T55" fmla="*/ 92 h 253"/>
                <a:gd name="T56" fmla="*/ 251 w 282"/>
                <a:gd name="T57" fmla="*/ 70 h 253"/>
                <a:gd name="T58" fmla="*/ 237 w 282"/>
                <a:gd name="T59" fmla="*/ 59 h 253"/>
                <a:gd name="T60" fmla="*/ 221 w 282"/>
                <a:gd name="T61" fmla="*/ 48 h 253"/>
                <a:gd name="T62" fmla="*/ 202 w 282"/>
                <a:gd name="T63" fmla="*/ 39 h 253"/>
                <a:gd name="T64" fmla="*/ 183 w 282"/>
                <a:gd name="T65" fmla="*/ 31 h 253"/>
                <a:gd name="T66" fmla="*/ 163 w 282"/>
                <a:gd name="T67" fmla="*/ 24 h 253"/>
                <a:gd name="T68" fmla="*/ 142 w 282"/>
                <a:gd name="T69" fmla="*/ 18 h 253"/>
                <a:gd name="T70" fmla="*/ 122 w 282"/>
                <a:gd name="T71" fmla="*/ 13 h 253"/>
                <a:gd name="T72" fmla="*/ 101 w 282"/>
                <a:gd name="T73" fmla="*/ 8 h 253"/>
                <a:gd name="T74" fmla="*/ 82 w 282"/>
                <a:gd name="T75" fmla="*/ 5 h 253"/>
                <a:gd name="T76" fmla="*/ 63 w 282"/>
                <a:gd name="T77" fmla="*/ 2 h 253"/>
                <a:gd name="T78" fmla="*/ 47 w 282"/>
                <a:gd name="T79" fmla="*/ 0 h 253"/>
                <a:gd name="T80" fmla="*/ 32 w 282"/>
                <a:gd name="T81" fmla="*/ 0 h 253"/>
                <a:gd name="T82" fmla="*/ 19 w 282"/>
                <a:gd name="T83" fmla="*/ 0 h 253"/>
                <a:gd name="T84" fmla="*/ 10 w 282"/>
                <a:gd name="T85" fmla="*/ 1 h 253"/>
                <a:gd name="T86" fmla="*/ 4 w 282"/>
                <a:gd name="T87" fmla="*/ 4 h 253"/>
                <a:gd name="T88" fmla="*/ 0 w 282"/>
                <a:gd name="T89" fmla="*/ 6 h 253"/>
                <a:gd name="T90" fmla="*/ 12 w 282"/>
                <a:gd name="T91" fmla="*/ 8 h 253"/>
                <a:gd name="T92" fmla="*/ 25 w 282"/>
                <a:gd name="T93" fmla="*/ 9 h 253"/>
                <a:gd name="T94" fmla="*/ 38 w 282"/>
                <a:gd name="T95" fmla="*/ 12 h 253"/>
                <a:gd name="T96" fmla="*/ 52 w 282"/>
                <a:gd name="T97" fmla="*/ 14 h 253"/>
                <a:gd name="T98" fmla="*/ 67 w 282"/>
                <a:gd name="T99" fmla="*/ 16 h 253"/>
                <a:gd name="T100" fmla="*/ 82 w 282"/>
                <a:gd name="T101" fmla="*/ 18 h 253"/>
                <a:gd name="T102" fmla="*/ 97 w 282"/>
                <a:gd name="T103" fmla="*/ 22 h 253"/>
                <a:gd name="T104" fmla="*/ 114 w 282"/>
                <a:gd name="T105" fmla="*/ 25 h 253"/>
                <a:gd name="T106" fmla="*/ 129 w 282"/>
                <a:gd name="T107" fmla="*/ 30 h 253"/>
                <a:gd name="T108" fmla="*/ 146 w 282"/>
                <a:gd name="T109" fmla="*/ 35 h 253"/>
                <a:gd name="T110" fmla="*/ 162 w 282"/>
                <a:gd name="T111" fmla="*/ 40 h 253"/>
                <a:gd name="T112" fmla="*/ 177 w 282"/>
                <a:gd name="T113" fmla="*/ 46 h 253"/>
                <a:gd name="T114" fmla="*/ 192 w 282"/>
                <a:gd name="T115" fmla="*/ 53 h 253"/>
                <a:gd name="T116" fmla="*/ 208 w 282"/>
                <a:gd name="T117" fmla="*/ 60 h 253"/>
                <a:gd name="T118" fmla="*/ 222 w 282"/>
                <a:gd name="T119" fmla="*/ 69 h 253"/>
                <a:gd name="T120" fmla="*/ 235 w 282"/>
                <a:gd name="T121" fmla="*/ 7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6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128 h 236"/>
                <a:gd name="T2" fmla="*/ 0 w 115"/>
                <a:gd name="T3" fmla="*/ 148 h 236"/>
                <a:gd name="T4" fmla="*/ 5 w 115"/>
                <a:gd name="T5" fmla="*/ 166 h 236"/>
                <a:gd name="T6" fmla="*/ 13 w 115"/>
                <a:gd name="T7" fmla="*/ 184 h 236"/>
                <a:gd name="T8" fmla="*/ 24 w 115"/>
                <a:gd name="T9" fmla="*/ 198 h 236"/>
                <a:gd name="T10" fmla="*/ 39 w 115"/>
                <a:gd name="T11" fmla="*/ 211 h 236"/>
                <a:gd name="T12" fmla="*/ 55 w 115"/>
                <a:gd name="T13" fmla="*/ 223 h 236"/>
                <a:gd name="T14" fmla="*/ 74 w 115"/>
                <a:gd name="T15" fmla="*/ 231 h 236"/>
                <a:gd name="T16" fmla="*/ 92 w 115"/>
                <a:gd name="T17" fmla="*/ 235 h 236"/>
                <a:gd name="T18" fmla="*/ 98 w 115"/>
                <a:gd name="T19" fmla="*/ 236 h 236"/>
                <a:gd name="T20" fmla="*/ 104 w 115"/>
                <a:gd name="T21" fmla="*/ 234 h 236"/>
                <a:gd name="T22" fmla="*/ 109 w 115"/>
                <a:gd name="T23" fmla="*/ 231 h 236"/>
                <a:gd name="T24" fmla="*/ 111 w 115"/>
                <a:gd name="T25" fmla="*/ 226 h 236"/>
                <a:gd name="T26" fmla="*/ 111 w 115"/>
                <a:gd name="T27" fmla="*/ 220 h 236"/>
                <a:gd name="T28" fmla="*/ 110 w 115"/>
                <a:gd name="T29" fmla="*/ 215 h 236"/>
                <a:gd name="T30" fmla="*/ 107 w 115"/>
                <a:gd name="T31" fmla="*/ 210 h 236"/>
                <a:gd name="T32" fmla="*/ 101 w 115"/>
                <a:gd name="T33" fmla="*/ 208 h 236"/>
                <a:gd name="T34" fmla="*/ 82 w 115"/>
                <a:gd name="T35" fmla="*/ 201 h 236"/>
                <a:gd name="T36" fmla="*/ 64 w 115"/>
                <a:gd name="T37" fmla="*/ 192 h 236"/>
                <a:gd name="T38" fmla="*/ 50 w 115"/>
                <a:gd name="T39" fmla="*/ 179 h 236"/>
                <a:gd name="T40" fmla="*/ 40 w 115"/>
                <a:gd name="T41" fmla="*/ 165 h 236"/>
                <a:gd name="T42" fmla="*/ 33 w 115"/>
                <a:gd name="T43" fmla="*/ 148 h 236"/>
                <a:gd name="T44" fmla="*/ 29 w 115"/>
                <a:gd name="T45" fmla="*/ 130 h 236"/>
                <a:gd name="T46" fmla="*/ 29 w 115"/>
                <a:gd name="T47" fmla="*/ 110 h 236"/>
                <a:gd name="T48" fmla="*/ 35 w 115"/>
                <a:gd name="T49" fmla="*/ 89 h 236"/>
                <a:gd name="T50" fmla="*/ 43 w 115"/>
                <a:gd name="T51" fmla="*/ 74 h 236"/>
                <a:gd name="T52" fmla="*/ 56 w 115"/>
                <a:gd name="T53" fmla="*/ 60 h 236"/>
                <a:gd name="T54" fmla="*/ 70 w 115"/>
                <a:gd name="T55" fmla="*/ 46 h 236"/>
                <a:gd name="T56" fmla="*/ 85 w 115"/>
                <a:gd name="T57" fmla="*/ 33 h 236"/>
                <a:gd name="T58" fmla="*/ 98 w 115"/>
                <a:gd name="T59" fmla="*/ 23 h 236"/>
                <a:gd name="T60" fmla="*/ 109 w 115"/>
                <a:gd name="T61" fmla="*/ 12 h 236"/>
                <a:gd name="T62" fmla="*/ 115 w 115"/>
                <a:gd name="T63" fmla="*/ 6 h 236"/>
                <a:gd name="T64" fmla="*/ 115 w 115"/>
                <a:gd name="T65" fmla="*/ 0 h 236"/>
                <a:gd name="T66" fmla="*/ 102 w 115"/>
                <a:gd name="T67" fmla="*/ 4 h 236"/>
                <a:gd name="T68" fmla="*/ 85 w 115"/>
                <a:gd name="T69" fmla="*/ 12 h 236"/>
                <a:gd name="T70" fmla="*/ 68 w 115"/>
                <a:gd name="T71" fmla="*/ 26 h 236"/>
                <a:gd name="T72" fmla="*/ 49 w 115"/>
                <a:gd name="T73" fmla="*/ 42 h 236"/>
                <a:gd name="T74" fmla="*/ 32 w 115"/>
                <a:gd name="T75" fmla="*/ 61 h 236"/>
                <a:gd name="T76" fmla="*/ 17 w 115"/>
                <a:gd name="T77" fmla="*/ 82 h 236"/>
                <a:gd name="T78" fmla="*/ 6 w 115"/>
                <a:gd name="T79" fmla="*/ 105 h 236"/>
                <a:gd name="T80" fmla="*/ 0 w 115"/>
                <a:gd name="T81" fmla="*/ 1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2977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208 w 245"/>
                <a:gd name="T1" fmla="*/ 124 h 310"/>
                <a:gd name="T2" fmla="*/ 220 w 245"/>
                <a:gd name="T3" fmla="*/ 144 h 310"/>
                <a:gd name="T4" fmla="*/ 226 w 245"/>
                <a:gd name="T5" fmla="*/ 164 h 310"/>
                <a:gd name="T6" fmla="*/ 222 w 245"/>
                <a:gd name="T7" fmla="*/ 187 h 310"/>
                <a:gd name="T8" fmla="*/ 208 w 245"/>
                <a:gd name="T9" fmla="*/ 209 h 310"/>
                <a:gd name="T10" fmla="*/ 188 w 245"/>
                <a:gd name="T11" fmla="*/ 229 h 310"/>
                <a:gd name="T12" fmla="*/ 166 w 245"/>
                <a:gd name="T13" fmla="*/ 246 h 310"/>
                <a:gd name="T14" fmla="*/ 142 w 245"/>
                <a:gd name="T15" fmla="*/ 264 h 310"/>
                <a:gd name="T16" fmla="*/ 128 w 245"/>
                <a:gd name="T17" fmla="*/ 278 h 310"/>
                <a:gd name="T18" fmla="*/ 124 w 245"/>
                <a:gd name="T19" fmla="*/ 287 h 310"/>
                <a:gd name="T20" fmla="*/ 120 w 245"/>
                <a:gd name="T21" fmla="*/ 296 h 310"/>
                <a:gd name="T22" fmla="*/ 122 w 245"/>
                <a:gd name="T23" fmla="*/ 306 h 310"/>
                <a:gd name="T24" fmla="*/ 131 w 245"/>
                <a:gd name="T25" fmla="*/ 310 h 310"/>
                <a:gd name="T26" fmla="*/ 139 w 245"/>
                <a:gd name="T27" fmla="*/ 309 h 310"/>
                <a:gd name="T28" fmla="*/ 154 w 245"/>
                <a:gd name="T29" fmla="*/ 292 h 310"/>
                <a:gd name="T30" fmla="*/ 180 w 245"/>
                <a:gd name="T31" fmla="*/ 269 h 310"/>
                <a:gd name="T32" fmla="*/ 207 w 245"/>
                <a:gd name="T33" fmla="*/ 246 h 310"/>
                <a:gd name="T34" fmla="*/ 230 w 245"/>
                <a:gd name="T35" fmla="*/ 219 h 310"/>
                <a:gd name="T36" fmla="*/ 244 w 245"/>
                <a:gd name="T37" fmla="*/ 186 h 310"/>
                <a:gd name="T38" fmla="*/ 243 w 245"/>
                <a:gd name="T39" fmla="*/ 152 h 310"/>
                <a:gd name="T40" fmla="*/ 228 w 245"/>
                <a:gd name="T41" fmla="*/ 119 h 310"/>
                <a:gd name="T42" fmla="*/ 203 w 245"/>
                <a:gd name="T43" fmla="*/ 93 h 310"/>
                <a:gd name="T44" fmla="*/ 176 w 245"/>
                <a:gd name="T45" fmla="*/ 76 h 310"/>
                <a:gd name="T46" fmla="*/ 151 w 245"/>
                <a:gd name="T47" fmla="*/ 61 h 310"/>
                <a:gd name="T48" fmla="*/ 122 w 245"/>
                <a:gd name="T49" fmla="*/ 46 h 310"/>
                <a:gd name="T50" fmla="*/ 93 w 245"/>
                <a:gd name="T51" fmla="*/ 31 h 310"/>
                <a:gd name="T52" fmla="*/ 66 w 245"/>
                <a:gd name="T53" fmla="*/ 18 h 310"/>
                <a:gd name="T54" fmla="*/ 40 w 245"/>
                <a:gd name="T55" fmla="*/ 8 h 310"/>
                <a:gd name="T56" fmla="*/ 20 w 245"/>
                <a:gd name="T57" fmla="*/ 1 h 310"/>
                <a:gd name="T58" fmla="*/ 5 w 245"/>
                <a:gd name="T59" fmla="*/ 0 h 310"/>
                <a:gd name="T60" fmla="*/ 11 w 245"/>
                <a:gd name="T61" fmla="*/ 8 h 310"/>
                <a:gd name="T62" fmla="*/ 36 w 245"/>
                <a:gd name="T63" fmla="*/ 20 h 310"/>
                <a:gd name="T64" fmla="*/ 60 w 245"/>
                <a:gd name="T65" fmla="*/ 31 h 310"/>
                <a:gd name="T66" fmla="*/ 86 w 245"/>
                <a:gd name="T67" fmla="*/ 44 h 310"/>
                <a:gd name="T68" fmla="*/ 113 w 245"/>
                <a:gd name="T69" fmla="*/ 57 h 310"/>
                <a:gd name="T70" fmla="*/ 139 w 245"/>
                <a:gd name="T71" fmla="*/ 71 h 310"/>
                <a:gd name="T72" fmla="*/ 165 w 245"/>
                <a:gd name="T73" fmla="*/ 88 h 310"/>
                <a:gd name="T74" fmla="*/ 188 w 245"/>
                <a:gd name="T75" fmla="*/ 10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312978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312979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0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1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2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3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984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12482" name="Line 162"/>
          <p:cNvSpPr>
            <a:spLocks noChangeShapeType="1"/>
          </p:cNvSpPr>
          <p:nvPr/>
        </p:nvSpPr>
        <p:spPr bwMode="auto">
          <a:xfrm flipV="1">
            <a:off x="8502651" y="4005263"/>
            <a:ext cx="227013" cy="436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Wep</a:t>
            </a:r>
            <a:r>
              <a:rPr lang="it-IT" dirty="0"/>
              <a:t> Frame Format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/>
          <p:nvPr/>
        </p:nvPicPr>
        <p:blipFill>
          <a:blip r:embed="rId3" cstate="print"/>
          <a:srcRect l="13294" t="16930" r="24638" b="30063"/>
          <a:stretch>
            <a:fillRect/>
          </a:stretch>
        </p:blipFill>
        <p:spPr bwMode="auto">
          <a:xfrm>
            <a:off x="2095472" y="1428736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42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WLAN WEP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 with </a:t>
            </a:r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frame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encoded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</a:p>
          <a:p>
            <a:pPr lvl="1">
              <a:buNone/>
            </a:pPr>
            <a:r>
              <a:rPr lang="it-IT" dirty="0"/>
              <a:t>	RC4( </a:t>
            </a:r>
            <a:r>
              <a:rPr lang="it-IT" dirty="0" err="1"/>
              <a:t>Key</a:t>
            </a:r>
            <a:r>
              <a:rPr lang="it-IT" dirty="0"/>
              <a:t> + IV )</a:t>
            </a:r>
          </a:p>
          <a:p>
            <a:r>
              <a:rPr lang="it-IT" dirty="0"/>
              <a:t>IV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in </a:t>
            </a:r>
            <a:r>
              <a:rPr lang="it-IT" dirty="0" err="1"/>
              <a:t>plain</a:t>
            </a:r>
            <a:r>
              <a:rPr lang="it-IT" dirty="0"/>
              <a:t> text,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24 bit long: </a:t>
            </a:r>
            <a:r>
              <a:rPr lang="it-IT" dirty="0" err="1"/>
              <a:t>repetitions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/>
              <a:t>Once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sniffing in </a:t>
            </a:r>
            <a:r>
              <a:rPr lang="it-IT" dirty="0" err="1"/>
              <a:t>promiscuous</a:t>
            </a:r>
            <a:r>
              <a:rPr lang="it-IT" dirty="0"/>
              <a:t> mode</a:t>
            </a:r>
          </a:p>
          <a:p>
            <a:r>
              <a:rPr lang="it-IT" dirty="0" err="1"/>
              <a:t>Frames</a:t>
            </a:r>
            <a:r>
              <a:rPr lang="it-IT" dirty="0"/>
              <a:t> can be </a:t>
            </a:r>
            <a:r>
              <a:rPr lang="it-IT" dirty="0" err="1"/>
              <a:t>altered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</a:p>
          <a:p>
            <a:r>
              <a:rPr lang="it-IT" dirty="0"/>
              <a:t>ICV = CRC-32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lot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predictable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collisions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01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Authentication</a:t>
            </a:r>
            <a:r>
              <a:rPr lang="it-IT" dirty="0"/>
              <a:t> (open)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610436"/>
            <a:ext cx="7745423" cy="369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endParaRPr lang="it-IT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72816"/>
            <a:ext cx="84379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80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WEP </a:t>
            </a:r>
            <a:r>
              <a:rPr lang="it-IT" dirty="0" err="1"/>
              <a:t>weaknesses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IV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24 bit = 16M</a:t>
            </a:r>
          </a:p>
          <a:p>
            <a:r>
              <a:rPr lang="it-IT" dirty="0" err="1"/>
              <a:t>Any</a:t>
            </a:r>
            <a:r>
              <a:rPr lang="it-IT" dirty="0"/>
              <a:t> IV can be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Allows</a:t>
            </a:r>
            <a:r>
              <a:rPr lang="it-IT" dirty="0"/>
              <a:t> replay </a:t>
            </a:r>
            <a:r>
              <a:rPr lang="it-IT" dirty="0" err="1"/>
              <a:t>attacks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can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lot</a:t>
            </a:r>
            <a:r>
              <a:rPr lang="it-IT" dirty="0"/>
              <a:t> of data </a:t>
            </a:r>
            <a:r>
              <a:rPr lang="it-IT" dirty="0" err="1"/>
              <a:t>encrypted</a:t>
            </a:r>
            <a:r>
              <a:rPr lang="it-IT" dirty="0"/>
              <a:t> with the IV of </a:t>
            </a:r>
            <a:r>
              <a:rPr lang="it-IT" dirty="0" err="1"/>
              <a:t>choice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decode</a:t>
            </a:r>
            <a:r>
              <a:rPr lang="it-IT" dirty="0"/>
              <a:t> RC4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of the </a:t>
            </a:r>
            <a:r>
              <a:rPr lang="it-IT" dirty="0" err="1"/>
              <a:t>key</a:t>
            </a:r>
            <a:endParaRPr lang="it-IT" dirty="0"/>
          </a:p>
          <a:p>
            <a:r>
              <a:rPr lang="it-IT" dirty="0"/>
              <a:t>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packets</a:t>
            </a:r>
            <a:r>
              <a:rPr lang="it-IT" dirty="0"/>
              <a:t> with </a:t>
            </a:r>
            <a:r>
              <a:rPr lang="it-IT" dirty="0" err="1"/>
              <a:t>same</a:t>
            </a:r>
            <a:r>
              <a:rPr lang="it-IT" dirty="0"/>
              <a:t> ICV</a:t>
            </a:r>
          </a:p>
        </p:txBody>
      </p:sp>
    </p:spTree>
    <p:extLst>
      <p:ext uri="{BB962C8B-B14F-4D97-AF65-F5344CB8AC3E}">
        <p14:creationId xmlns:p14="http://schemas.microsoft.com/office/powerpoint/2010/main" val="324885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WPA: TKIP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7052" r="8163" b="10175"/>
          <a:stretch/>
        </p:blipFill>
        <p:spPr bwMode="auto">
          <a:xfrm>
            <a:off x="2394012" y="1731146"/>
            <a:ext cx="7523332" cy="409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82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Pre-shared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with </a:t>
            </a:r>
            <a:r>
              <a:rPr lang="it-IT" dirty="0" err="1"/>
              <a:t>improvements</a:t>
            </a:r>
            <a:endParaRPr lang="it-IT" dirty="0"/>
          </a:p>
          <a:p>
            <a:pPr lvl="1">
              <a:buNone/>
            </a:pPr>
            <a:r>
              <a:rPr lang="it-IT" dirty="0"/>
              <a:t>TKIP: </a:t>
            </a:r>
            <a:r>
              <a:rPr lang="it-IT" dirty="0" err="1"/>
              <a:t>keeps</a:t>
            </a:r>
            <a:r>
              <a:rPr lang="it-IT" dirty="0"/>
              <a:t> RC4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IVs</a:t>
            </a:r>
            <a:r>
              <a:rPr lang="it-IT" dirty="0"/>
              <a:t>: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reused</a:t>
            </a:r>
            <a:r>
              <a:rPr lang="it-IT" dirty="0"/>
              <a:t>. The new MIC (Message </a:t>
            </a:r>
            <a:r>
              <a:rPr lang="it-IT" dirty="0" err="1"/>
              <a:t>Integrity</a:t>
            </a:r>
            <a:r>
              <a:rPr lang="it-IT" dirty="0"/>
              <a:t> Check) </a:t>
            </a:r>
            <a:r>
              <a:rPr lang="it-IT" dirty="0" err="1"/>
              <a:t>was</a:t>
            </a:r>
            <a:r>
              <a:rPr lang="it-IT" dirty="0"/>
              <a:t> more </a:t>
            </a:r>
            <a:r>
              <a:rPr lang="it-IT" dirty="0" err="1"/>
              <a:t>cryptographically</a:t>
            </a:r>
            <a:r>
              <a:rPr lang="it-IT" dirty="0"/>
              <a:t> </a:t>
            </a:r>
            <a:r>
              <a:rPr lang="it-IT" dirty="0" err="1"/>
              <a:t>robust</a:t>
            </a:r>
            <a:endParaRPr lang="it-IT" dirty="0"/>
          </a:p>
          <a:p>
            <a:r>
              <a:rPr lang="it-IT" dirty="0"/>
              <a:t>WPA2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CCMP = AES</a:t>
            </a:r>
          </a:p>
          <a:p>
            <a:pPr lvl="1"/>
            <a:r>
              <a:rPr lang="it-IT" dirty="0"/>
              <a:t>Session PTK &amp; GTK are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authentication. </a:t>
            </a:r>
            <a:r>
              <a:rPr lang="it-IT" dirty="0" err="1"/>
              <a:t>PTKs</a:t>
            </a:r>
            <a:r>
              <a:rPr lang="it-IT" dirty="0"/>
              <a:t> are Peer to Peer (WPA and WPA2)</a:t>
            </a:r>
          </a:p>
          <a:p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the </a:t>
            </a:r>
            <a:r>
              <a:rPr lang="it-IT" dirty="0" err="1"/>
              <a:t>pre-shared</a:t>
            </a:r>
            <a:r>
              <a:rPr lang="it-IT" dirty="0"/>
              <a:t> key,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can’t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b="1" dirty="0"/>
              <a:t>  </a:t>
            </a:r>
            <a:r>
              <a:rPr lang="it-IT" b="1" dirty="0" err="1"/>
              <a:t>decode</a:t>
            </a:r>
            <a:r>
              <a:rPr lang="it-IT" dirty="0"/>
              <a:t> </a:t>
            </a:r>
            <a:r>
              <a:rPr lang="it-IT" dirty="0" err="1"/>
              <a:t>everybody’s</a:t>
            </a:r>
            <a:r>
              <a:rPr lang="it-IT" dirty="0"/>
              <a:t> else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PTKs</a:t>
            </a:r>
            <a:r>
              <a:rPr lang="it-IT" dirty="0"/>
              <a:t> &amp; </a:t>
            </a:r>
            <a:r>
              <a:rPr lang="it-IT" dirty="0" err="1"/>
              <a:t>GTKs</a:t>
            </a:r>
            <a:r>
              <a:rPr lang="it-IT" dirty="0"/>
              <a:t> are </a:t>
            </a:r>
            <a:r>
              <a:rPr lang="it-IT" dirty="0" err="1"/>
              <a:t>periodically</a:t>
            </a:r>
            <a:r>
              <a:rPr lang="it-IT" dirty="0"/>
              <a:t> re-</a:t>
            </a:r>
            <a:r>
              <a:rPr lang="it-IT" dirty="0" err="1"/>
              <a:t>generated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43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1CCAC-6565-485F-87B2-F32D3D23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6E3725-BD42-4EFF-8CA0-20CA7F44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4" r="2062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078D-1092-474C-BBB4-4F5CB72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100">
                <a:solidFill>
                  <a:srgbClr val="FFFFFF"/>
                </a:solidFill>
                <a:latin typeface="+mn-lt"/>
              </a:rPr>
              <a:t>5-</a:t>
            </a:r>
            <a:fld id="{63652B70-65EE-45F9-9CAD-30065CA4CA37}" type="slidenum">
              <a:rPr lang="en-US" sz="1100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57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hierarchy</a:t>
            </a:r>
            <a:endParaRPr lang="it-I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11250" t="23750" r="36719" b="15000"/>
          <a:stretch>
            <a:fillRect/>
          </a:stretch>
        </p:blipFill>
        <p:spPr bwMode="auto">
          <a:xfrm>
            <a:off x="2381225" y="1643050"/>
            <a:ext cx="71204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355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WPA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172" t="16250" r="38125" b="13750"/>
          <a:stretch>
            <a:fillRect/>
          </a:stretch>
        </p:blipFill>
        <p:spPr bwMode="auto">
          <a:xfrm>
            <a:off x="2952728" y="1214422"/>
            <a:ext cx="630185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4257974" y="3068960"/>
            <a:ext cx="39786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900" dirty="0"/>
              <a:t>PTK</a:t>
            </a:r>
            <a:endParaRPr lang="it-IT" sz="11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257" y="616530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PRF-X: </a:t>
            </a:r>
            <a:r>
              <a:rPr lang="it-IT" dirty="0" err="1"/>
              <a:t>RfC</a:t>
            </a:r>
            <a:r>
              <a:rPr lang="it-IT" dirty="0"/>
              <a:t> 4346</a:t>
            </a:r>
          </a:p>
        </p:txBody>
      </p:sp>
    </p:spTree>
    <p:extLst>
      <p:ext uri="{BB962C8B-B14F-4D97-AF65-F5344CB8AC3E}">
        <p14:creationId xmlns:p14="http://schemas.microsoft.com/office/powerpoint/2010/main" val="375255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r>
              <a:rPr lang="en-US"/>
              <a:t>Link layer: context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r>
              <a:rPr lang="en-US" sz="2400" dirty="0"/>
              <a:t>datagram transferred by different link protocols over different links:</a:t>
            </a:r>
          </a:p>
          <a:p>
            <a:pPr lvl="1"/>
            <a:r>
              <a:rPr lang="en-US" sz="2000" dirty="0"/>
              <a:t>e.g., Ethernet on first link, frame relay on intermediate links, 802.11 on last link</a:t>
            </a:r>
          </a:p>
          <a:p>
            <a:r>
              <a:rPr lang="en-US" sz="2400" dirty="0"/>
              <a:t>each  link protocol provides different services</a:t>
            </a:r>
          </a:p>
          <a:p>
            <a:pPr lvl="1"/>
            <a:r>
              <a:rPr lang="en-US" sz="2000" dirty="0"/>
              <a:t>e.g., may or may not provide retransmissions over the link at hand</a:t>
            </a:r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48696" y="1177047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transportation analogy</a:t>
            </a:r>
          </a:p>
          <a:p>
            <a:r>
              <a:rPr lang="en-US" sz="2000" dirty="0"/>
              <a:t>trip from Princeton to Lausanne</a:t>
            </a:r>
          </a:p>
          <a:p>
            <a:pPr lvl="1"/>
            <a:r>
              <a:rPr lang="en-US" sz="2000" dirty="0"/>
              <a:t>limo: Princeton to JFK</a:t>
            </a:r>
          </a:p>
          <a:p>
            <a:pPr lvl="1"/>
            <a:r>
              <a:rPr lang="en-US" sz="2000" dirty="0"/>
              <a:t>plane: JFK to Geneva</a:t>
            </a:r>
          </a:p>
          <a:p>
            <a:pPr lvl="1"/>
            <a:r>
              <a:rPr lang="en-US" sz="2000" dirty="0"/>
              <a:t>train: Geneva to Lausanne</a:t>
            </a:r>
          </a:p>
          <a:p>
            <a:r>
              <a:rPr lang="en-US" sz="2400" dirty="0"/>
              <a:t>tourist = </a:t>
            </a:r>
            <a:r>
              <a:rPr lang="en-US" sz="2400" dirty="0">
                <a:solidFill>
                  <a:srgbClr val="FF0000"/>
                </a:solidFill>
              </a:rPr>
              <a:t>datagram</a:t>
            </a:r>
            <a:endParaRPr lang="en-US" sz="2400" dirty="0"/>
          </a:p>
          <a:p>
            <a:r>
              <a:rPr lang="en-US" sz="2400" dirty="0"/>
              <a:t>transport segment = </a:t>
            </a:r>
            <a:r>
              <a:rPr lang="en-US" sz="2400" dirty="0">
                <a:solidFill>
                  <a:srgbClr val="FF0000"/>
                </a:solidFill>
              </a:rPr>
              <a:t>communication link</a:t>
            </a:r>
            <a:endParaRPr lang="en-US" sz="2400" dirty="0"/>
          </a:p>
          <a:p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FF0000"/>
                </a:solidFill>
              </a:rPr>
              <a:t>link layer protocol</a:t>
            </a:r>
            <a:endParaRPr lang="en-US" sz="2400" dirty="0"/>
          </a:p>
          <a:p>
            <a:r>
              <a:rPr lang="en-US" sz="2400" dirty="0"/>
              <a:t>travel agent = </a:t>
            </a:r>
            <a:r>
              <a:rPr lang="en-US" sz="2400" dirty="0">
                <a:solidFill>
                  <a:srgbClr val="FF0000"/>
                </a:solidFill>
              </a:rPr>
              <a:t>routing algorithm</a:t>
            </a:r>
          </a:p>
          <a:p>
            <a:pPr lvl="1"/>
            <a:endParaRPr lang="en-US" sz="2000" dirty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F18DF586-671F-46B5-B690-1DB606ECD05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4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WPA-Personal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b="1" dirty="0" err="1"/>
              <a:t>Step</a:t>
            </a:r>
            <a:r>
              <a:rPr lang="it-IT" b="1" dirty="0"/>
              <a:t> 2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 in WPA1/2-Personal</a:t>
            </a:r>
          </a:p>
          <a:p>
            <a:pPr marL="594360" indent="-457200"/>
            <a:r>
              <a:rPr lang="it-IT" dirty="0"/>
              <a:t>MK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from PMK</a:t>
            </a:r>
          </a:p>
          <a:p>
            <a:pPr marL="594360" indent="-457200"/>
            <a:r>
              <a:rPr lang="it-IT" dirty="0"/>
              <a:t>PMK (256 bit)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</a:t>
            </a:r>
            <a:r>
              <a:rPr lang="it-IT" dirty="0" err="1"/>
              <a:t>passphrases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594360" indent="-457200"/>
            <a:endParaRPr lang="it-IT" dirty="0"/>
          </a:p>
          <a:p>
            <a:pPr marL="850392" lvl="1" indent="-457200"/>
            <a:r>
              <a:rPr lang="it-IT" dirty="0"/>
              <a:t>PBKDF2 (P, S, c, </a:t>
            </a:r>
            <a:r>
              <a:rPr lang="it-IT" dirty="0" err="1"/>
              <a:t>dkLen</a:t>
            </a:r>
            <a:r>
              <a:rPr lang="it-IT" dirty="0"/>
              <a:t>) = PMK 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RfC</a:t>
            </a:r>
            <a:r>
              <a:rPr lang="it-IT" dirty="0"/>
              <a:t> 2898)</a:t>
            </a:r>
          </a:p>
          <a:p>
            <a:pPr marL="594360" indent="-457200"/>
            <a:endParaRPr lang="it-IT" b="1" dirty="0"/>
          </a:p>
          <a:p>
            <a:pPr marL="594360" indent="-457200"/>
            <a:r>
              <a:rPr lang="it-IT" b="1" dirty="0" err="1"/>
              <a:t>where</a:t>
            </a:r>
            <a:r>
              <a:rPr lang="it-IT" b="1" dirty="0"/>
              <a:t>: </a:t>
            </a:r>
          </a:p>
          <a:p>
            <a:pPr marL="850392" lvl="1" indent="-457200"/>
            <a:r>
              <a:rPr lang="it-IT" dirty="0"/>
              <a:t>PBKDF2 </a:t>
            </a:r>
            <a:r>
              <a:rPr lang="it-IT" dirty="0" err="1"/>
              <a:t>is</a:t>
            </a:r>
            <a:r>
              <a:rPr lang="it-IT" dirty="0"/>
              <a:t> a HMAC-SHA1 «</a:t>
            </a:r>
            <a:r>
              <a:rPr lang="it-IT" dirty="0" err="1"/>
              <a:t>repeated</a:t>
            </a:r>
            <a:r>
              <a:rPr lang="it-IT" dirty="0"/>
              <a:t>» c </a:t>
            </a:r>
            <a:r>
              <a:rPr lang="it-IT" dirty="0" err="1"/>
              <a:t>times</a:t>
            </a:r>
            <a:r>
              <a:rPr lang="it-IT" dirty="0"/>
              <a:t> over P and S</a:t>
            </a:r>
          </a:p>
          <a:p>
            <a:pPr marL="850392" lvl="1" indent="-457200"/>
            <a:r>
              <a:rPr lang="it-IT" dirty="0"/>
              <a:t>P = </a:t>
            </a:r>
            <a:r>
              <a:rPr lang="it-IT" dirty="0" err="1"/>
              <a:t>passphrase</a:t>
            </a:r>
            <a:r>
              <a:rPr lang="it-IT" dirty="0"/>
              <a:t>, S = SSID, c = 4096 (!)</a:t>
            </a:r>
          </a:p>
          <a:p>
            <a:pPr marL="850392" lvl="1" indent="-457200"/>
            <a:r>
              <a:rPr lang="it-IT" dirty="0"/>
              <a:t>Output: PMK, (</a:t>
            </a:r>
            <a:r>
              <a:rPr lang="it-IT" dirty="0" err="1"/>
              <a:t>dkLen</a:t>
            </a:r>
            <a:r>
              <a:rPr lang="it-IT" dirty="0"/>
              <a:t> =256 bit long)</a:t>
            </a:r>
          </a:p>
          <a:p>
            <a:pPr marL="850392" lvl="1" indent="-457200"/>
            <a:endParaRPr lang="it-IT" dirty="0"/>
          </a:p>
          <a:p>
            <a:pPr marL="594360" indent="-457200"/>
            <a:r>
              <a:rPr lang="it-IT" b="1" dirty="0" err="1"/>
              <a:t>Possibility</a:t>
            </a:r>
            <a:r>
              <a:rPr lang="it-IT" b="1" dirty="0"/>
              <a:t> of </a:t>
            </a:r>
            <a:r>
              <a:rPr lang="it-IT" b="1" dirty="0" err="1"/>
              <a:t>rainbow</a:t>
            </a:r>
            <a:r>
              <a:rPr lang="it-IT" b="1" dirty="0"/>
              <a:t> </a:t>
            </a:r>
            <a:r>
              <a:rPr lang="it-IT" b="1" dirty="0" err="1"/>
              <a:t>table</a:t>
            </a:r>
            <a:r>
              <a:rPr lang="it-IT" b="1" dirty="0"/>
              <a:t> </a:t>
            </a:r>
            <a:r>
              <a:rPr lang="it-IT" b="1" dirty="0" err="1"/>
              <a:t>attack</a:t>
            </a:r>
            <a:r>
              <a:rPr lang="it-IT" b="1" dirty="0"/>
              <a:t> over common SSID</a:t>
            </a:r>
          </a:p>
          <a:p>
            <a:pPr marL="850392" lvl="1" indent="-457200"/>
            <a:endParaRPr lang="it-IT" dirty="0"/>
          </a:p>
          <a:p>
            <a:pPr marL="850392" lvl="1" indent="-457200"/>
            <a:r>
              <a:rPr lang="it-IT" dirty="0">
                <a:hlinkClick r:id="rId3"/>
              </a:rPr>
              <a:t>Rainbow </a:t>
            </a:r>
            <a:r>
              <a:rPr lang="it-IT" dirty="0" err="1">
                <a:hlinkClick r:id="rId3"/>
              </a:rPr>
              <a:t>tables</a:t>
            </a:r>
            <a:r>
              <a:rPr lang="it-IT" dirty="0">
                <a:hlinkClick r:id="rId3"/>
              </a:rPr>
              <a:t>: http://www.renderlab.net/projects/WPA-tables/</a:t>
            </a:r>
            <a:endParaRPr lang="it-IT" dirty="0"/>
          </a:p>
          <a:p>
            <a:pPr marL="850392" lvl="1" indent="-457200"/>
            <a:r>
              <a:rPr lang="it-IT" dirty="0" err="1"/>
              <a:t>Bruteforcer</a:t>
            </a:r>
            <a:r>
              <a:rPr lang="it-IT" dirty="0"/>
              <a:t>: </a:t>
            </a:r>
            <a:r>
              <a:rPr lang="it-IT" dirty="0" err="1"/>
              <a:t>coWPAtty</a:t>
            </a:r>
            <a:endParaRPr lang="it-IT" dirty="0"/>
          </a:p>
          <a:p>
            <a:pPr marL="850392" lvl="1" indent="-457200"/>
            <a:r>
              <a:rPr lang="it-IT" dirty="0"/>
              <a:t>Rainbow </a:t>
            </a:r>
            <a:r>
              <a:rPr lang="it-IT" dirty="0" err="1"/>
              <a:t>table</a:t>
            </a:r>
            <a:r>
              <a:rPr lang="it-IT" dirty="0"/>
              <a:t> generator : </a:t>
            </a:r>
            <a:r>
              <a:rPr lang="it-IT" dirty="0" err="1"/>
              <a:t>Pyrit</a:t>
            </a:r>
            <a:endParaRPr lang="it-IT" dirty="0"/>
          </a:p>
          <a:p>
            <a:pPr marL="850392" lvl="1" indent="-457200"/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SSIDs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http://www.wigle.net/gps/gps//Stat</a:t>
            </a:r>
            <a:endParaRPr lang="it-IT" dirty="0"/>
          </a:p>
          <a:p>
            <a:pPr marL="850392" lvl="1" indent="-457200"/>
            <a:endParaRPr lang="it-IT" dirty="0"/>
          </a:p>
          <a:p>
            <a:pPr marL="450342" indent="-457200"/>
            <a:r>
              <a:rPr lang="it-IT" dirty="0" err="1"/>
              <a:t>Commond</a:t>
            </a:r>
            <a:r>
              <a:rPr lang="it-IT" dirty="0"/>
              <a:t> SSID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avoided</a:t>
            </a:r>
            <a:r>
              <a:rPr lang="it-IT" dirty="0"/>
              <a:t>…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common </a:t>
            </a:r>
            <a:r>
              <a:rPr lang="it-IT" dirty="0" err="1"/>
              <a:t>passwords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story.</a:t>
            </a:r>
          </a:p>
        </p:txBody>
      </p:sp>
    </p:spTree>
    <p:extLst>
      <p:ext uri="{BB962C8B-B14F-4D97-AF65-F5344CB8AC3E}">
        <p14:creationId xmlns:p14="http://schemas.microsoft.com/office/powerpoint/2010/main" val="3573586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 </a:t>
            </a:r>
            <a:r>
              <a:rPr lang="it-IT" dirty="0" err="1"/>
              <a:t>Enterprise</a:t>
            </a:r>
            <a:r>
              <a:rPr lang="it-IT" dirty="0"/>
              <a:t>	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An </a:t>
            </a:r>
            <a:r>
              <a:rPr lang="it-IT" sz="2800" dirty="0" err="1"/>
              <a:t>authenticated</a:t>
            </a:r>
            <a:r>
              <a:rPr lang="it-IT" sz="2800" dirty="0"/>
              <a:t> server </a:t>
            </a:r>
            <a:r>
              <a:rPr lang="it-IT" sz="2800" dirty="0" err="1"/>
              <a:t>comes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play</a:t>
            </a:r>
          </a:p>
          <a:p>
            <a:r>
              <a:rPr lang="it-IT" sz="2800" dirty="0"/>
              <a:t>Personal account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.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MASTER PMK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0738" y="2982899"/>
            <a:ext cx="4271313" cy="35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308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802.1x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953" t="25000" r="37422" b="20000"/>
          <a:stretch>
            <a:fillRect/>
          </a:stretch>
        </p:blipFill>
        <p:spPr bwMode="auto">
          <a:xfrm>
            <a:off x="2238349" y="1428736"/>
            <a:ext cx="75984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14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pre-auth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4765" t="23750" r="26172" b="16250"/>
          <a:stretch>
            <a:fillRect/>
          </a:stretch>
        </p:blipFill>
        <p:spPr bwMode="auto">
          <a:xfrm>
            <a:off x="2149050" y="1428736"/>
            <a:ext cx="78760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374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Authentication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874197" y="5731214"/>
            <a:ext cx="8634919" cy="67607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Step 3: </a:t>
            </a:r>
            <a:r>
              <a:rPr lang="it-IT" dirty="0" err="1"/>
              <a:t>Normal</a:t>
            </a:r>
            <a:r>
              <a:rPr lang="it-IT" dirty="0"/>
              <a:t> 4-way </a:t>
            </a:r>
            <a:r>
              <a:rPr lang="it-IT" dirty="0" err="1"/>
              <a:t>but</a:t>
            </a:r>
            <a:r>
              <a:rPr lang="it-IT" dirty="0"/>
              <a:t> with MK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062" t="15000" r="25469" b="16250"/>
          <a:stretch>
            <a:fillRect/>
          </a:stretch>
        </p:blipFill>
        <p:spPr bwMode="auto">
          <a:xfrm>
            <a:off x="2879388" y="1280194"/>
            <a:ext cx="6219529" cy="397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78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B18-0E3D-47D5-8573-0B94B99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RADIUS server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060A-A326-48DD-B45F-987E3981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AAA services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Talks only with authorized authenticators providing the right “RADIUS secret”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A1356-0985-4A1F-B5D0-BBCA848E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EF86D-B60B-47D3-BE4A-7FE6931B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0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CF75-C62F-4106-8023-6C975A12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74638"/>
            <a:ext cx="846630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a </a:t>
            </a:r>
            <a:r>
              <a:rPr lang="en-US" dirty="0" err="1"/>
              <a:t>WPAx</a:t>
            </a:r>
            <a:r>
              <a:rPr lang="en-US" dirty="0"/>
              <a:t>-Enterprise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53D2-7200-49E2-B32A-584A689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handle individual accounts</a:t>
            </a:r>
          </a:p>
          <a:p>
            <a:pPr lvl="1"/>
            <a:r>
              <a:rPr lang="en-US" dirty="0"/>
              <a:t>Better accountability, personal firewalling, etc.</a:t>
            </a:r>
          </a:p>
          <a:p>
            <a:r>
              <a:rPr lang="en-US" dirty="0"/>
              <a:t>More robust authentication on the  AP+RADIUS side</a:t>
            </a:r>
          </a:p>
          <a:p>
            <a:r>
              <a:rPr lang="en-US" dirty="0"/>
              <a:t>Need more resources and careful configuration</a:t>
            </a:r>
          </a:p>
          <a:p>
            <a:r>
              <a:rPr lang="en-US" dirty="0"/>
              <a:t>RADIUS certificates still poorly handled on client side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7CAB-4200-418C-A4CE-DBE2668F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196D-AC9A-4202-9838-2DFE08CB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6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A0D38-051C-4799-83D7-84D753C8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CVE-2012-4366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14977A-DB26-4532-BE5D-AAD54717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Generation of </a:t>
            </a:r>
            <a:r>
              <a:rPr lang="it-IT" dirty="0" err="1"/>
              <a:t>passphrase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AP MAC </a:t>
            </a:r>
            <a:r>
              <a:rPr lang="it-IT" dirty="0" err="1"/>
              <a:t>value</a:t>
            </a:r>
            <a:r>
              <a:rPr lang="it-IT" dirty="0"/>
              <a:t> for some Belkin AP models.</a:t>
            </a:r>
          </a:p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u="sng" dirty="0">
                <a:hlinkClick r:id="rId2"/>
              </a:rPr>
              <a:t>CWE-656 </a:t>
            </a:r>
          </a:p>
          <a:p>
            <a:pPr marL="457200" lvl="1" indent="0">
              <a:buNone/>
            </a:pPr>
            <a:r>
              <a:rPr lang="it-IT" dirty="0"/>
              <a:t>Reliance on security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obscurity</a:t>
            </a:r>
            <a:endParaRPr lang="it-IT" dirty="0"/>
          </a:p>
          <a:p>
            <a:pPr marL="57150" indent="0">
              <a:buNone/>
            </a:pPr>
            <a:br>
              <a:rPr lang="it-IT" sz="2400" dirty="0"/>
            </a:br>
            <a:r>
              <a:rPr lang="it-IT" sz="2400" dirty="0"/>
              <a:t>On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old</a:t>
            </a:r>
            <a:r>
              <a:rPr lang="it-IT" sz="2400" dirty="0"/>
              <a:t> Telecom routers, the default WPA </a:t>
            </a:r>
            <a:r>
              <a:rPr lang="it-IT" sz="2400" dirty="0" err="1"/>
              <a:t>passphrase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</a:t>
            </a:r>
            <a:r>
              <a:rPr lang="it-IT" sz="2400" dirty="0" err="1"/>
              <a:t>generated</a:t>
            </a:r>
            <a:r>
              <a:rPr lang="it-IT" sz="2400" dirty="0"/>
              <a:t> from </a:t>
            </a:r>
            <a:r>
              <a:rPr lang="it-IT" sz="2400" dirty="0" err="1"/>
              <a:t>router’s</a:t>
            </a:r>
            <a:r>
              <a:rPr lang="it-IT" sz="2400" dirty="0"/>
              <a:t> MAC </a:t>
            </a:r>
            <a:r>
              <a:rPr lang="it-IT" sz="2400" dirty="0" err="1"/>
              <a:t>address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an </a:t>
            </a:r>
            <a:br>
              <a:rPr lang="it-IT" sz="2400" dirty="0"/>
            </a:br>
            <a:r>
              <a:rPr lang="it-IT" sz="2400" b="1" dirty="0" err="1"/>
              <a:t>hardwired</a:t>
            </a:r>
            <a:r>
              <a:rPr lang="it-IT" sz="2400" b="1" dirty="0"/>
              <a:t> «</a:t>
            </a:r>
            <a:r>
              <a:rPr lang="it-IT" sz="2400" b="1" dirty="0" err="1"/>
              <a:t>encryption</a:t>
            </a:r>
            <a:r>
              <a:rPr lang="it-IT" sz="2400" b="1" dirty="0"/>
              <a:t>» </a:t>
            </a:r>
            <a:r>
              <a:rPr lang="it-IT" sz="2400" b="1" dirty="0" err="1"/>
              <a:t>algorithm</a:t>
            </a:r>
            <a:endParaRPr lang="it-IT" sz="2400" b="1" dirty="0"/>
          </a:p>
          <a:p>
            <a:pPr marL="457200" lvl="1" indent="0">
              <a:buNone/>
            </a:pPr>
            <a:endParaRPr lang="it-IT" dirty="0">
              <a:hlinkClick r:id="rId2"/>
            </a:endParaRP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72426D-BDDB-4D8C-929C-12D03CE6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4B607A-71B0-4757-BE91-278FC57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know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WPA-Personal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ensure</a:t>
            </a:r>
            <a:r>
              <a:rPr lang="it-IT" dirty="0"/>
              <a:t> PFS (Perfect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Secrecy</a:t>
            </a:r>
            <a:r>
              <a:rPr lang="it-IT" dirty="0"/>
              <a:t>)</a:t>
            </a:r>
          </a:p>
          <a:p>
            <a:r>
              <a:rPr lang="it-IT" dirty="0"/>
              <a:t>De-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DoS</a:t>
            </a:r>
            <a:endParaRPr lang="it-IT" dirty="0">
              <a:sym typeface="Wingdings" pitchFamily="2" charset="2"/>
            </a:endParaRPr>
          </a:p>
          <a:p>
            <a:r>
              <a:rPr lang="it-IT" dirty="0" err="1">
                <a:sym typeface="Wingdings" pitchFamily="2" charset="2"/>
              </a:rPr>
              <a:t>Rogue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APs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 err="1">
                <a:sym typeface="Wingdings" pitchFamily="2" charset="2"/>
              </a:rPr>
              <a:t>Localization</a:t>
            </a:r>
            <a:r>
              <a:rPr lang="it-IT" dirty="0">
                <a:sym typeface="Wingdings" pitchFamily="2" charset="2"/>
              </a:rPr>
              <a:t>?</a:t>
            </a:r>
          </a:p>
          <a:p>
            <a:r>
              <a:rPr lang="it-IT" dirty="0">
                <a:sym typeface="Wingdings" pitchFamily="2" charset="2"/>
              </a:rPr>
              <a:t>WPA2-Enterprise can </a:t>
            </a:r>
            <a:r>
              <a:rPr lang="it-IT" dirty="0" err="1">
                <a:sym typeface="Wingdings" pitchFamily="2" charset="2"/>
              </a:rPr>
              <a:t>sometimes</a:t>
            </a:r>
            <a:r>
              <a:rPr lang="it-IT" dirty="0">
                <a:sym typeface="Wingdings" pitchFamily="2" charset="2"/>
              </a:rPr>
              <a:t> be </a:t>
            </a:r>
            <a:r>
              <a:rPr lang="it-IT" dirty="0" err="1">
                <a:sym typeface="Wingdings" pitchFamily="2" charset="2"/>
              </a:rPr>
              <a:t>worse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than</a:t>
            </a:r>
            <a:r>
              <a:rPr lang="it-IT" dirty="0">
                <a:sym typeface="Wingdings" pitchFamily="2" charset="2"/>
              </a:rPr>
              <a:t> WPA2-Personal </a:t>
            </a:r>
          </a:p>
          <a:p>
            <a:r>
              <a:rPr lang="it-IT" dirty="0">
                <a:sym typeface="Wingdings" pitchFamily="2" charset="2"/>
              </a:rPr>
              <a:t>WPS: </a:t>
            </a:r>
            <a:r>
              <a:rPr lang="it-IT" dirty="0" err="1">
                <a:sym typeface="Wingdings" pitchFamily="2" charset="2"/>
              </a:rPr>
              <a:t>quick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association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but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known</a:t>
            </a:r>
            <a:r>
              <a:rPr lang="it-IT" dirty="0">
                <a:sym typeface="Wingdings" pitchFamily="2" charset="2"/>
              </a:rPr>
              <a:t> to be WEAK</a:t>
            </a:r>
          </a:p>
          <a:p>
            <a:r>
              <a:rPr lang="it-IT" dirty="0" err="1">
                <a:sym typeface="Wingdings" pitchFamily="2" charset="2"/>
              </a:rPr>
              <a:t>Why</a:t>
            </a:r>
            <a:r>
              <a:rPr lang="it-IT" dirty="0">
                <a:sym typeface="Wingdings" pitchFamily="2" charset="2"/>
              </a:rPr>
              <a:t> ARP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still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possible</a:t>
            </a:r>
            <a:r>
              <a:rPr lang="it-IT" dirty="0">
                <a:sym typeface="Wingdings" pitchFamily="2" charset="2"/>
              </a:rPr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06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BBC325-6810-4429-88C3-4D19574E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WPA3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098DD-0EE5-4C93-B383-DE1529F1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handshake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: </a:t>
            </a:r>
            <a:r>
              <a:rPr lang="it-IT" dirty="0" err="1"/>
              <a:t>pfs</a:t>
            </a:r>
            <a:r>
              <a:rPr lang="it-IT" dirty="0"/>
              <a:t>, no </a:t>
            </a:r>
            <a:r>
              <a:rPr lang="it-IT" dirty="0" err="1"/>
              <a:t>rainbow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WPA3-SAE (</a:t>
            </a:r>
            <a:r>
              <a:rPr lang="it-IT" dirty="0" err="1"/>
              <a:t>dragonfly</a:t>
            </a:r>
            <a:r>
              <a:rPr lang="it-IT" dirty="0"/>
              <a:t> </a:t>
            </a:r>
            <a:r>
              <a:rPr lang="it-IT" dirty="0" err="1"/>
              <a:t>handshake</a:t>
            </a:r>
            <a:r>
              <a:rPr lang="it-IT" dirty="0"/>
              <a:t>, RFC7664)</a:t>
            </a:r>
          </a:p>
          <a:p>
            <a:r>
              <a:rPr lang="it-IT" dirty="0"/>
              <a:t>P2P </a:t>
            </a:r>
            <a:r>
              <a:rPr lang="it-IT" dirty="0" err="1"/>
              <a:t>encryption</a:t>
            </a:r>
            <a:r>
              <a:rPr lang="it-IT" dirty="0"/>
              <a:t> on open </a:t>
            </a:r>
            <a:r>
              <a:rPr lang="it-IT" dirty="0" err="1"/>
              <a:t>wifi</a:t>
            </a:r>
            <a:r>
              <a:rPr lang="it-IT" dirty="0"/>
              <a:t>-s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 enhanced open (OWE </a:t>
            </a:r>
            <a:r>
              <a:rPr lang="it-IT" dirty="0" err="1"/>
              <a:t>Opportunistic</a:t>
            </a:r>
            <a:r>
              <a:rPr lang="it-IT" dirty="0"/>
              <a:t> </a:t>
            </a:r>
            <a:r>
              <a:rPr lang="it-IT" dirty="0" err="1"/>
              <a:t>Wifi</a:t>
            </a:r>
            <a:r>
              <a:rPr lang="it-IT" dirty="0"/>
              <a:t> </a:t>
            </a:r>
            <a:r>
              <a:rPr lang="it-IT" dirty="0" err="1"/>
              <a:t>Encryption</a:t>
            </a:r>
            <a:r>
              <a:rPr lang="it-IT" dirty="0"/>
              <a:t>)</a:t>
            </a:r>
          </a:p>
          <a:p>
            <a:r>
              <a:rPr lang="it-IT" dirty="0"/>
              <a:t>New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modes</a:t>
            </a:r>
            <a:endParaRPr lang="it-IT" dirty="0"/>
          </a:p>
          <a:p>
            <a:r>
              <a:rPr lang="it-IT" dirty="0" err="1"/>
              <a:t>Protected</a:t>
            </a:r>
            <a:r>
              <a:rPr lang="it-IT" dirty="0"/>
              <a:t> management frames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607841-7C44-41F9-89B6-2AD69BE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614CDB-AF86-441D-BE56-7264746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 Services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</a:rPr>
              <a:t>framing, link access: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encapsulate datagram into frame, adding header, trailer</a:t>
            </a:r>
          </a:p>
          <a:p>
            <a:pPr lvl="1"/>
            <a:r>
              <a:rPr lang="en-US" sz="2000" dirty="0"/>
              <a:t>channel access if shared medium</a:t>
            </a:r>
          </a:p>
          <a:p>
            <a:pPr lvl="1"/>
            <a:r>
              <a:rPr lang="en-US" sz="2000" dirty="0"/>
              <a:t>“MAC” addresses used in frame headers to identify source, </a:t>
            </a:r>
            <a:r>
              <a:rPr lang="en-US" sz="2000" dirty="0" err="1"/>
              <a:t>dest</a:t>
            </a:r>
            <a:r>
              <a:rPr lang="en-US" sz="2000" dirty="0"/>
              <a:t>  </a:t>
            </a:r>
          </a:p>
          <a:p>
            <a:pPr lvl="2"/>
            <a:r>
              <a:rPr lang="en-US" dirty="0"/>
              <a:t>different from IP address!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reliable delivery between adjacent nodes</a:t>
            </a:r>
          </a:p>
          <a:p>
            <a:pPr lvl="1"/>
            <a:r>
              <a:rPr lang="en-US" sz="2000" dirty="0"/>
              <a:t>we learned how to do this already (chapter 3)!</a:t>
            </a:r>
          </a:p>
          <a:p>
            <a:pPr lvl="1"/>
            <a:r>
              <a:rPr lang="en-US" sz="2000" dirty="0"/>
              <a:t>seldom used on low bit-error link (fiber, some twisted pair)</a:t>
            </a:r>
          </a:p>
          <a:p>
            <a:pPr lvl="1"/>
            <a:r>
              <a:rPr lang="en-US" sz="2000" dirty="0"/>
              <a:t>wireless links: high error rates</a:t>
            </a:r>
          </a:p>
          <a:p>
            <a:pPr lvl="2"/>
            <a:r>
              <a:rPr lang="en-US" dirty="0"/>
              <a:t>Q: why both link-level and end2end reliability?</a:t>
            </a:r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C81CE3A8-FC1E-4EBA-BF43-45171C10D681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3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6D4F-7C1E-46DF-A728-04B5769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FD1A-6CA5-42C3-9505-D3CD4645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AF8C-3CEB-4875-A1C1-6C5E32B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77513-7FB4-4ACB-A747-9DFCA3C8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63652B70-65EE-45F9-9CAD-30065CA4CA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70658" name="Picture 2" descr="PDF] Dragonblood: Analyzing the Dragonfly Handshake of WPA3 and EAP-pwd |  Semantic Scholar">
            <a:extLst>
              <a:ext uri="{FF2B5EF4-FFF2-40B4-BE49-F238E27FC236}">
                <a16:creationId xmlns:a16="http://schemas.microsoft.com/office/drawing/2014/main" id="{652EC1C6-F2F8-4A3F-AAA9-A31B3CC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6400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1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: Wired &amp; Wireless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MITM </a:t>
            </a:r>
            <a:r>
              <a:rPr lang="it-IT" dirty="0" err="1"/>
              <a:t>attacks</a:t>
            </a:r>
            <a:endParaRPr lang="it-IT" dirty="0"/>
          </a:p>
          <a:p>
            <a:pPr lvl="1"/>
            <a:r>
              <a:rPr lang="it-IT" dirty="0"/>
              <a:t>MAC </a:t>
            </a:r>
            <a:r>
              <a:rPr lang="it-IT" dirty="0" err="1"/>
              <a:t>Spoofing</a:t>
            </a:r>
            <a:r>
              <a:rPr lang="it-IT" dirty="0"/>
              <a:t>,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stealing</a:t>
            </a:r>
            <a:r>
              <a:rPr lang="it-IT" dirty="0"/>
              <a:t> (Wired, and </a:t>
            </a:r>
            <a:r>
              <a:rPr lang="it-IT" dirty="0" err="1"/>
              <a:t>sometimes</a:t>
            </a:r>
            <a:r>
              <a:rPr lang="it-IT" dirty="0"/>
              <a:t> Wireless </a:t>
            </a:r>
            <a:r>
              <a:rPr lang="it-IT" dirty="0" err="1"/>
              <a:t>open+wep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ARP </a:t>
            </a:r>
            <a:r>
              <a:rPr lang="it-IT" dirty="0">
                <a:sym typeface="Wingdings" pitchFamily="2" charset="2"/>
              </a:rPr>
              <a:t> IP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DHCP </a:t>
            </a:r>
            <a:r>
              <a:rPr lang="it-IT" dirty="0" err="1">
                <a:sym typeface="Wingdings" pitchFamily="2" charset="2"/>
              </a:rPr>
              <a:t>Spoofing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r>
              <a:rPr lang="it-IT" dirty="0">
                <a:sym typeface="Wingdings" pitchFamily="2" charset="2"/>
              </a:rPr>
              <a:t>Broadcast </a:t>
            </a:r>
            <a:r>
              <a:rPr lang="it-IT" dirty="0" err="1">
                <a:sym typeface="Wingdings" pitchFamily="2" charset="2"/>
              </a:rPr>
              <a:t>attacks</a:t>
            </a:r>
            <a:r>
              <a:rPr lang="it-IT" dirty="0">
                <a:sym typeface="Wingdings" pitchFamily="2" charset="2"/>
              </a:rPr>
              <a:t> (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)</a:t>
            </a:r>
          </a:p>
          <a:p>
            <a:pPr lvl="1"/>
            <a:endParaRPr lang="it-IT" dirty="0">
              <a:sym typeface="Wingdings" pitchFamily="2" charset="2"/>
            </a:endParaRPr>
          </a:p>
          <a:p>
            <a:r>
              <a:rPr lang="it-IT" dirty="0">
                <a:sym typeface="Wingdings" pitchFamily="2" charset="2"/>
              </a:rPr>
              <a:t>Wireless</a:t>
            </a:r>
          </a:p>
          <a:p>
            <a:pPr lvl="1"/>
            <a:r>
              <a:rPr lang="it-IT" dirty="0">
                <a:sym typeface="Wingdings" pitchFamily="2" charset="2"/>
              </a:rPr>
              <a:t>Open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, WEP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 : </a:t>
            </a:r>
            <a:r>
              <a:rPr lang="it-IT" dirty="0" err="1">
                <a:sym typeface="Wingdings" pitchFamily="2" charset="2"/>
              </a:rPr>
              <a:t>virtually</a:t>
            </a:r>
            <a:r>
              <a:rPr lang="it-IT" dirty="0">
                <a:sym typeface="Wingdings" pitchFamily="2" charset="2"/>
              </a:rPr>
              <a:t> an Ethernet domain with an </a:t>
            </a:r>
            <a:r>
              <a:rPr lang="it-IT" dirty="0" err="1">
                <a:sym typeface="Wingdings" pitchFamily="2" charset="2"/>
              </a:rPr>
              <a:t>hub</a:t>
            </a:r>
            <a:endParaRPr lang="it-IT" dirty="0">
              <a:sym typeface="Wingdings" pitchFamily="2" charset="2"/>
            </a:endParaRPr>
          </a:p>
          <a:p>
            <a:pPr lvl="1"/>
            <a:r>
              <a:rPr lang="it-IT" dirty="0">
                <a:sym typeface="Wingdings" pitchFamily="2" charset="2"/>
              </a:rPr>
              <a:t>WPA &amp; WPA2 </a:t>
            </a:r>
            <a:r>
              <a:rPr lang="it-IT" dirty="0" err="1">
                <a:sym typeface="Wingdings" pitchFamily="2" charset="2"/>
              </a:rPr>
              <a:t>WLANs</a:t>
            </a:r>
            <a:r>
              <a:rPr lang="it-IT" dirty="0">
                <a:sym typeface="Wingdings" pitchFamily="2" charset="2"/>
              </a:rPr>
              <a:t>: private </a:t>
            </a:r>
            <a:r>
              <a:rPr lang="it-IT" dirty="0" err="1">
                <a:sym typeface="Wingdings" pitchFamily="2" charset="2"/>
              </a:rPr>
              <a:t>unicast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ym typeface="Wingdings" pitchFamily="2" charset="2"/>
              </a:rPr>
              <a:t>possibility</a:t>
            </a:r>
            <a:r>
              <a:rPr lang="it-IT" dirty="0">
                <a:sym typeface="Wingdings" pitchFamily="2" charset="2"/>
              </a:rPr>
              <a:t> of </a:t>
            </a:r>
            <a:r>
              <a:rPr lang="it-IT" dirty="0" err="1">
                <a:sym typeface="Wingdings" pitchFamily="2" charset="2"/>
              </a:rPr>
              <a:t>user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isolation</a:t>
            </a:r>
            <a:endParaRPr lang="it-IT" dirty="0">
              <a:sym typeface="Wingdings" pitchFamily="2" charset="2"/>
            </a:endParaRPr>
          </a:p>
          <a:p>
            <a:pPr lvl="1">
              <a:buNone/>
            </a:pPr>
            <a:endParaRPr lang="it-IT" dirty="0">
              <a:sym typeface="Wingdings" pitchFamily="2" charset="2"/>
            </a:endParaRPr>
          </a:p>
          <a:p>
            <a:pPr lvl="1"/>
            <a:endParaRPr lang="it-IT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775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251825" cy="1143000"/>
          </a:xfrm>
        </p:spPr>
        <p:txBody>
          <a:bodyPr>
            <a:normAutofit/>
          </a:bodyPr>
          <a:lstStyle/>
          <a:p>
            <a:r>
              <a:rPr lang="en-US" sz="3600"/>
              <a:t>Where is the link layer implemented?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22463" y="1466851"/>
            <a:ext cx="4075112" cy="4659313"/>
          </a:xfrm>
        </p:spPr>
        <p:txBody>
          <a:bodyPr/>
          <a:lstStyle/>
          <a:p>
            <a:r>
              <a:rPr lang="en-US" sz="2400" dirty="0"/>
              <a:t>in each and every host</a:t>
            </a:r>
          </a:p>
          <a:p>
            <a:r>
              <a:rPr lang="en-US" sz="2400" dirty="0"/>
              <a:t>link layer implemented in “adaptor” (aka </a:t>
            </a:r>
            <a:r>
              <a:rPr lang="en-US" sz="2400" i="1" dirty="0">
                <a:solidFill>
                  <a:srgbClr val="FF0000"/>
                </a:solidFill>
              </a:rPr>
              <a:t>network interface card</a:t>
            </a:r>
            <a:r>
              <a:rPr lang="en-US" sz="2400" dirty="0"/>
              <a:t> NIC)</a:t>
            </a:r>
          </a:p>
          <a:p>
            <a:pPr lvl="1"/>
            <a:r>
              <a:rPr lang="en-US" sz="2000" dirty="0"/>
              <a:t>Ethernet card, PCMCIA card, 802.11 card</a:t>
            </a:r>
          </a:p>
          <a:p>
            <a:pPr lvl="1"/>
            <a:r>
              <a:rPr lang="en-US" sz="2000" dirty="0"/>
              <a:t>implements link, physical layer</a:t>
            </a:r>
          </a:p>
          <a:p>
            <a:r>
              <a:rPr lang="en-US" sz="2400" dirty="0"/>
              <a:t>attaches into host’s system buses</a:t>
            </a:r>
          </a:p>
          <a:p>
            <a:r>
              <a:rPr lang="en-US" sz="2400" dirty="0"/>
              <a:t>combination of hardware, software, firmware</a:t>
            </a:r>
          </a:p>
          <a:p>
            <a:pPr lvl="1"/>
            <a:endParaRPr lang="en-US" sz="2000" dirty="0"/>
          </a:p>
        </p:txBody>
      </p:sp>
      <p:sp>
        <p:nvSpPr>
          <p:cNvPr id="49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50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89F855E6-B170-48D8-B0A8-2C9F0E5BF05A}" type="slidenum">
              <a:rPr lang="en-US"/>
              <a:pPr/>
              <a:t>8</a:t>
            </a:fld>
            <a:endParaRPr 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306222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latin typeface="Arial" charset="0"/>
              </a:rPr>
              <a:t>physical</a:t>
            </a:r>
          </a:p>
          <a:p>
            <a:pPr algn="ctr" eaLnBrk="1" hangingPunct="1"/>
            <a:r>
              <a:rPr lang="en-US" sz="1200">
                <a:latin typeface="Arial" charset="0"/>
              </a:rPr>
              <a:t>transmission</a:t>
            </a:r>
          </a:p>
        </p:txBody>
      </p:sp>
      <p:sp>
        <p:nvSpPr>
          <p:cNvPr id="30622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30 h 478"/>
              <a:gd name="T4" fmla="*/ 361 w 361"/>
              <a:gd name="T5" fmla="*/ 230 h 478"/>
              <a:gd name="T6" fmla="*/ 359 w 361"/>
              <a:gd name="T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4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5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cpu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memory</a:t>
            </a:r>
          </a:p>
        </p:txBody>
      </p:sp>
      <p:sp>
        <p:nvSpPr>
          <p:cNvPr id="306228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29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0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</a:t>
            </a:r>
          </a:p>
          <a:p>
            <a:pPr eaLnBrk="1" hangingPunct="1"/>
            <a:r>
              <a:rPr lang="en-US" sz="1200">
                <a:latin typeface="Arial" charset="0"/>
              </a:rPr>
              <a:t>bus </a:t>
            </a:r>
          </a:p>
          <a:p>
            <a:pPr eaLnBrk="1" hangingPunct="1"/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4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/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06236" name="Text Box 60"/>
          <p:cNvSpPr txBox="1">
            <a:spLocks noChangeArrowheads="1"/>
          </p:cNvSpPr>
          <p:nvPr/>
        </p:nvSpPr>
        <p:spPr bwMode="auto">
          <a:xfrm>
            <a:off x="8413751" y="2287589"/>
            <a:ext cx="1198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host schematic</a:t>
            </a:r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306238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39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0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1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latin typeface="Arial" charset="0"/>
                </a:rPr>
                <a:t>application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transport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network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</p:txBody>
        </p:sp>
        <p:sp>
          <p:nvSpPr>
            <p:cNvPr id="306242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3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4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5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6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47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8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49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0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endParaRPr lang="en-US" sz="1200">
                <a:latin typeface="Arial" charset="0"/>
              </a:endParaRPr>
            </a:p>
            <a:p>
              <a:pPr algn="ctr" eaLnBrk="1" hangingPunct="1"/>
              <a:r>
                <a:rPr lang="en-US" sz="1200">
                  <a:latin typeface="Arial" charset="0"/>
                </a:rPr>
                <a:t>link</a:t>
              </a:r>
            </a:p>
            <a:p>
              <a:pPr algn="ctr" eaLnBrk="1" hangingPunct="1"/>
              <a:r>
                <a:rPr lang="en-US" sz="1200">
                  <a:latin typeface="Arial" charset="0"/>
                </a:rPr>
                <a:t>physical</a:t>
              </a:r>
            </a:p>
          </p:txBody>
        </p:sp>
        <p:sp>
          <p:nvSpPr>
            <p:cNvPr id="306251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2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3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4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5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6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7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306261" name="Object 85"/>
          <p:cNvGraphicFramePr>
            <a:graphicFrameLocks noChangeAspect="1"/>
          </p:cNvGraphicFramePr>
          <p:nvPr/>
        </p:nvGraphicFramePr>
        <p:xfrm>
          <a:off x="8991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1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6262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1" y="51736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263" name="Picture 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5453064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Adaptors Communicating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r>
              <a:rPr lang="en-US" sz="2400"/>
              <a:t>sending side:</a:t>
            </a:r>
          </a:p>
          <a:p>
            <a:pPr lvl="1"/>
            <a:r>
              <a:rPr lang="en-US" sz="2000"/>
              <a:t>encapsulates datagram in frame</a:t>
            </a:r>
          </a:p>
          <a:p>
            <a:pPr lvl="1"/>
            <a:r>
              <a:rPr lang="en-US" sz="2000"/>
              <a:t>adds error checking bits, rdt, flow control, etc.</a:t>
            </a:r>
          </a:p>
        </p:txBody>
      </p:sp>
      <p:sp>
        <p:nvSpPr>
          <p:cNvPr id="67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r>
              <a:rPr lang="en-US" sz="2400"/>
              <a:t>receiving side</a:t>
            </a:r>
          </a:p>
          <a:p>
            <a:pPr lvl="1"/>
            <a:r>
              <a:rPr lang="en-US" sz="2000"/>
              <a:t>looks for errors, rdt, flow control, etc</a:t>
            </a:r>
          </a:p>
          <a:p>
            <a:pPr lvl="1"/>
            <a:r>
              <a:rPr lang="en-US" sz="2000"/>
              <a:t>extracts datagram, passes to upper layer at receiving side</a:t>
            </a:r>
          </a:p>
          <a:p>
            <a:endParaRPr lang="en-US" sz="2400"/>
          </a:p>
        </p:txBody>
      </p:sp>
      <p:sp>
        <p:nvSpPr>
          <p:cNvPr id="40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5: DataLink Layer</a:t>
            </a:r>
          </a:p>
        </p:txBody>
      </p:sp>
      <p:sp>
        <p:nvSpPr>
          <p:cNvPr id="41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5-</a:t>
            </a:r>
            <a:fld id="{AB694374-7D39-4DC4-A699-EB1B34510C94}" type="slidenum">
              <a:rPr lang="en-US"/>
              <a:pPr/>
              <a:t>9</a:t>
            </a:fld>
            <a:endParaRPr lang="en-US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8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49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1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53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4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6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57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8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0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1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62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200">
                <a:latin typeface="Arial" charset="0"/>
              </a:rPr>
              <a:t>controller</a:t>
            </a:r>
          </a:p>
        </p:txBody>
      </p:sp>
      <p:sp>
        <p:nvSpPr>
          <p:cNvPr id="670763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4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5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6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it-IT" sz="1400">
              <a:latin typeface="Arial" charset="0"/>
            </a:endParaRPr>
          </a:p>
        </p:txBody>
      </p:sp>
      <p:sp>
        <p:nvSpPr>
          <p:cNvPr id="670767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8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69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670770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670771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2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3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4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5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6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384 h 384"/>
              <a:gd name="T4" fmla="*/ 2597 w 2597"/>
              <a:gd name="T5" fmla="*/ 384 h 384"/>
              <a:gd name="T6" fmla="*/ 2597 w 2597"/>
              <a:gd name="T7" fmla="*/ 1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77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70778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charset="0"/>
              </a:rPr>
              <a:t>datagram</a:t>
            </a:r>
          </a:p>
        </p:txBody>
      </p:sp>
      <p:sp>
        <p:nvSpPr>
          <p:cNvPr id="670779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70780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670781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4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3199</Words>
  <Application>Microsoft Office PowerPoint</Application>
  <PresentationFormat>Widescreen</PresentationFormat>
  <Paragraphs>821</Paragraphs>
  <Slides>71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Tema di Office</vt:lpstr>
      <vt:lpstr>Clip</vt:lpstr>
      <vt:lpstr>Link Layer SECURITY</vt:lpstr>
      <vt:lpstr>How Layer 2 links work: recap</vt:lpstr>
      <vt:lpstr>Protocol stacks</vt:lpstr>
      <vt:lpstr>Embedding – Envelope layers</vt:lpstr>
      <vt:lpstr>Link Layer: Introduction</vt:lpstr>
      <vt:lpstr>Link layer: context</vt:lpstr>
      <vt:lpstr>Link Layer Services</vt:lpstr>
      <vt:lpstr>Where is the link layer implemented?</vt:lpstr>
      <vt:lpstr>Adaptors Communicating</vt:lpstr>
      <vt:lpstr>LINK TYPES</vt:lpstr>
      <vt:lpstr>ETHERNET FRAME STRUCTURE</vt:lpstr>
      <vt:lpstr>MAC Addresses vs IP addresses</vt:lpstr>
      <vt:lpstr>ARP: Address Resolution Protocol</vt:lpstr>
      <vt:lpstr>Routing between two LANs</vt:lpstr>
      <vt:lpstr>PowerPoint Presentation</vt:lpstr>
      <vt:lpstr>General L2 security issues</vt:lpstr>
      <vt:lpstr>ARP Poisoning in LAN</vt:lpstr>
      <vt:lpstr>ARP poisoning in LAN</vt:lpstr>
      <vt:lpstr>Half mitm</vt:lpstr>
      <vt:lpstr>Accidental IP Conflict</vt:lpstr>
      <vt:lpstr>Countermeasures </vt:lpstr>
      <vt:lpstr>DHCP: Dynamic Host Configuration Protocol</vt:lpstr>
      <vt:lpstr>Local to remote attacks (1) DHCP spoofing</vt:lpstr>
      <vt:lpstr>Local to remote attacks (1) DHCP spoofing - countermeasures</vt:lpstr>
      <vt:lpstr>Reflection attacks with broadcast</vt:lpstr>
      <vt:lpstr>COUNTERMEASURES</vt:lpstr>
      <vt:lpstr>Other Local MITM Attacks DNS spoofing</vt:lpstr>
      <vt:lpstr>Local attacks DNS spoofing - countermeasures</vt:lpstr>
      <vt:lpstr>MISC: DNS rebinding</vt:lpstr>
      <vt:lpstr>Local to remote attacks (2) ICMP redirect</vt:lpstr>
      <vt:lpstr>Specific 802.3 (Ethernet) security issues</vt:lpstr>
      <vt:lpstr>Hubs</vt:lpstr>
      <vt:lpstr>Switches</vt:lpstr>
      <vt:lpstr>Example</vt:lpstr>
      <vt:lpstr>Switch example</vt:lpstr>
      <vt:lpstr>Port Stealing: example</vt:lpstr>
      <vt:lpstr>MAC Spoofing / Flooding</vt:lpstr>
      <vt:lpstr>Others under-the-hood protocols</vt:lpstr>
      <vt:lpstr>Specific 802.11 (Wi-Fi) security issues</vt:lpstr>
      <vt:lpstr>802.11: BSS &amp; ESS</vt:lpstr>
      <vt:lpstr>802.11 frame: Addressing</vt:lpstr>
      <vt:lpstr>PowerPoint Presentation</vt:lpstr>
      <vt:lpstr>PowerPoint Presentation</vt:lpstr>
      <vt:lpstr>Channel allocation</vt:lpstr>
      <vt:lpstr>PowerPoint Presentation</vt:lpstr>
      <vt:lpstr>Wifi 802.11 security levels</vt:lpstr>
      <vt:lpstr>WLAN open</vt:lpstr>
      <vt:lpstr>Rogue ESSIDs</vt:lpstr>
      <vt:lpstr>PowerPoint Presentation</vt:lpstr>
      <vt:lpstr>Wep Frame Format</vt:lpstr>
      <vt:lpstr>WLAN WEP</vt:lpstr>
      <vt:lpstr>WEP Authentication (open)</vt:lpstr>
      <vt:lpstr>WEP Shared key authentication</vt:lpstr>
      <vt:lpstr>WEP weaknesses</vt:lpstr>
      <vt:lpstr>WPA: TKIP encryption scheme </vt:lpstr>
      <vt:lpstr>WPA Personal</vt:lpstr>
      <vt:lpstr>PowerPoint Presentation</vt:lpstr>
      <vt:lpstr>Key hierarchy</vt:lpstr>
      <vt:lpstr>WPA Authorization process</vt:lpstr>
      <vt:lpstr>WPA-Personal</vt:lpstr>
      <vt:lpstr>WPA Enterprise </vt:lpstr>
      <vt:lpstr>802.1x Authentication steps</vt:lpstr>
      <vt:lpstr>Step 1: pre-auth</vt:lpstr>
      <vt:lpstr>Step 2: Authentication</vt:lpstr>
      <vt:lpstr>Role of the RADIUS server</vt:lpstr>
      <vt:lpstr>PROs and CONs of a WPAx-Enterprise</vt:lpstr>
      <vt:lpstr>CVE-2012-4366 </vt:lpstr>
      <vt:lpstr>Other Things to know</vt:lpstr>
      <vt:lpstr>WPA3</vt:lpstr>
      <vt:lpstr>PowerPoint Presentation</vt:lpstr>
      <vt:lpstr>Summary: Wired &amp; Wireless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346</cp:revision>
  <cp:lastPrinted>2000-10-23T11:49:35Z</cp:lastPrinted>
  <dcterms:created xsi:type="dcterms:W3CDTF">1999-10-08T19:08:27Z</dcterms:created>
  <dcterms:modified xsi:type="dcterms:W3CDTF">2021-11-09T17:09:13Z</dcterms:modified>
</cp:coreProperties>
</file>